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embeddings/oleObject1.bin" ContentType="application/vnd.openxmlformats-officedocument.oleObject"/>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embeddings/oleObject2.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4.xml" ContentType="application/vnd.openxmlformats-officedocument.presentationml.tags+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1124" r:id="rId5"/>
    <p:sldId id="616" r:id="rId6"/>
    <p:sldId id="1155" r:id="rId7"/>
    <p:sldId id="1159" r:id="rId8"/>
    <p:sldId id="1178" r:id="rId9"/>
    <p:sldId id="1175" r:id="rId10"/>
    <p:sldId id="1186" r:id="rId11"/>
    <p:sldId id="1192" r:id="rId12"/>
    <p:sldId id="1208" r:id="rId13"/>
    <p:sldId id="257" r:id="rId14"/>
    <p:sldId id="1069" r:id="rId15"/>
    <p:sldId id="1190" r:id="rId16"/>
    <p:sldId id="695" r:id="rId17"/>
    <p:sldId id="1201" r:id="rId18"/>
    <p:sldId id="1198" r:id="rId19"/>
    <p:sldId id="1188" r:id="rId20"/>
    <p:sldId id="1170" r:id="rId21"/>
    <p:sldId id="1203" r:id="rId22"/>
    <p:sldId id="1205" r:id="rId23"/>
    <p:sldId id="1204" r:id="rId24"/>
    <p:sldId id="1200" r:id="rId25"/>
    <p:sldId id="1207" r:id="rId26"/>
    <p:sldId id="1199" r:id="rId27"/>
    <p:sldId id="1206" r:id="rId28"/>
    <p:sldId id="1177" r:id="rId29"/>
    <p:sldId id="1161" r:id="rId30"/>
    <p:sldId id="1179" r:id="rId31"/>
    <p:sldId id="1153" r:id="rId32"/>
    <p:sldId id="1185" r:id="rId33"/>
    <p:sldId id="1197" r:id="rId34"/>
    <p:sldId id="1181" r:id="rId35"/>
    <p:sldId id="1171" r:id="rId36"/>
    <p:sldId id="1172" r:id="rId37"/>
    <p:sldId id="1173" r:id="rId38"/>
    <p:sldId id="1174" r:id="rId39"/>
  </p:sldIdLst>
  <p:sldSz cx="9144000" cy="5143500" type="screen16x9"/>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7" userDrawn="1">
          <p15:clr>
            <a:srgbClr val="A4A3A4"/>
          </p15:clr>
        </p15:guide>
        <p15:guide id="2" orient="horz" pos="167">
          <p15:clr>
            <a:srgbClr val="A4A3A4"/>
          </p15:clr>
        </p15:guide>
        <p15:guide id="3" orient="horz" pos="350" userDrawn="1">
          <p15:clr>
            <a:srgbClr val="A4A3A4"/>
          </p15:clr>
        </p15:guide>
        <p15:guide id="4" pos="2880">
          <p15:clr>
            <a:srgbClr val="A4A3A4"/>
          </p15:clr>
        </p15:guide>
        <p15:guide id="5" pos="1270" userDrawn="1">
          <p15:clr>
            <a:srgbClr val="A4A3A4"/>
          </p15:clr>
        </p15:guide>
        <p15:guide id="6" pos="296">
          <p15:clr>
            <a:srgbClr val="A4A3A4"/>
          </p15:clr>
        </p15:guide>
        <p15:guide id="7" pos="3270">
          <p15:clr>
            <a:srgbClr val="A4A3A4"/>
          </p15:clr>
        </p15:guide>
        <p15:guide id="8" pos="548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mail, Aamir (Contractor)" initials="IA(" lastIdx="3" clrIdx="0">
    <p:extLst>
      <p:ext uri="{19B8F6BF-5375-455C-9EA6-DF929625EA0E}">
        <p15:presenceInfo xmlns:p15="http://schemas.microsoft.com/office/powerpoint/2012/main" userId="S::Aamir.Ismail@diageo.com::6e8ac0fd-1adf-40bc-a811-fb43e295ced2" providerId="AD"/>
      </p:ext>
    </p:extLst>
  </p:cmAuthor>
  <p:cmAuthor id="2" name="Harshini Infanta A" initials="HIA" lastIdx="1" clrIdx="1">
    <p:extLst>
      <p:ext uri="{19B8F6BF-5375-455C-9EA6-DF929625EA0E}">
        <p15:presenceInfo xmlns:p15="http://schemas.microsoft.com/office/powerpoint/2012/main" userId="S-1-5-21-2393973392-930299080-4041974831-294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C41"/>
    <a:srgbClr val="2F2D3C"/>
    <a:srgbClr val="0D1739"/>
    <a:srgbClr val="B9975B"/>
    <a:srgbClr val="FFBF00"/>
    <a:srgbClr val="969696"/>
    <a:srgbClr val="FDFDFD"/>
    <a:srgbClr val="3A8561"/>
    <a:srgbClr val="D3C16B"/>
    <a:srgbClr val="B9B1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5464" autoAdjust="0"/>
  </p:normalViewPr>
  <p:slideViewPr>
    <p:cSldViewPr snapToGrid="0">
      <p:cViewPr varScale="1">
        <p:scale>
          <a:sx n="105" d="100"/>
          <a:sy n="105" d="100"/>
        </p:scale>
        <p:origin x="614" y="60"/>
      </p:cViewPr>
      <p:guideLst>
        <p:guide orient="horz" pos="327"/>
        <p:guide orient="horz" pos="167"/>
        <p:guide orient="horz" pos="350"/>
        <p:guide pos="2880"/>
        <p:guide pos="1270"/>
        <p:guide pos="296"/>
        <p:guide pos="3270"/>
        <p:guide pos="54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8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A4A04-CB65-4335-9700-BE6AE0875AF6}"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C0AB5FCA-0BE8-49F9-841B-4A5B516A0907}">
      <dgm:prSet phldrT="[Text]"/>
      <dgm:spPr>
        <a:solidFill>
          <a:schemeClr val="accent1"/>
        </a:solidFill>
        <a:ln>
          <a:solidFill>
            <a:schemeClr val="accent1"/>
          </a:solidFill>
        </a:ln>
      </dgm:spPr>
      <dgm:t>
        <a:bodyPr/>
        <a:lstStyle/>
        <a:p>
          <a:r>
            <a:rPr lang="en-US" dirty="0"/>
            <a:t>Complete the Project with Quality</a:t>
          </a:r>
        </a:p>
      </dgm:t>
    </dgm:pt>
    <dgm:pt modelId="{783073A5-2006-4FFB-994C-AF401B514F3E}" type="parTrans" cxnId="{565419D9-732C-47CA-8839-4C2A0BCE6950}">
      <dgm:prSet/>
      <dgm:spPr/>
      <dgm:t>
        <a:bodyPr/>
        <a:lstStyle/>
        <a:p>
          <a:endParaRPr lang="en-US"/>
        </a:p>
      </dgm:t>
    </dgm:pt>
    <dgm:pt modelId="{0D520530-CA7A-40E8-8774-EE5AC17525AC}" type="sibTrans" cxnId="{565419D9-732C-47CA-8839-4C2A0BCE6950}">
      <dgm:prSet/>
      <dgm:spPr/>
      <dgm:t>
        <a:bodyPr/>
        <a:lstStyle/>
        <a:p>
          <a:endParaRPr lang="en-US"/>
        </a:p>
      </dgm:t>
    </dgm:pt>
    <dgm:pt modelId="{EB3D82A5-3739-47C4-8E44-2FA0EF4A6329}">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Able to design and build a working ABM model</a:t>
          </a:r>
        </a:p>
      </dgm:t>
    </dgm:pt>
    <dgm:pt modelId="{18AB24E3-EC81-49D1-BABA-60C03E1F3FA9}" type="parTrans" cxnId="{F9DF2BE4-676A-4781-BEBB-995C7B02D98A}">
      <dgm:prSet/>
      <dgm:spPr/>
      <dgm:t>
        <a:bodyPr/>
        <a:lstStyle/>
        <a:p>
          <a:endParaRPr lang="en-US"/>
        </a:p>
      </dgm:t>
    </dgm:pt>
    <dgm:pt modelId="{F65EF8A9-7C30-491F-BE79-7DD7A0A04C94}" type="sibTrans" cxnId="{F9DF2BE4-676A-4781-BEBB-995C7B02D98A}">
      <dgm:prSet/>
      <dgm:spPr/>
      <dgm:t>
        <a:bodyPr/>
        <a:lstStyle/>
        <a:p>
          <a:endParaRPr lang="en-US"/>
        </a:p>
      </dgm:t>
    </dgm:pt>
    <dgm:pt modelId="{DF8F0003-7001-48A7-83C2-612058E03F5C}">
      <dgm:prSet phldrT="[Text]"/>
      <dgm:spPr>
        <a:solidFill>
          <a:schemeClr val="accent1"/>
        </a:solidFill>
        <a:ln>
          <a:solidFill>
            <a:schemeClr val="accent1"/>
          </a:solidFill>
        </a:ln>
      </dgm:spPr>
      <dgm:t>
        <a:bodyPr/>
        <a:lstStyle/>
        <a:p>
          <a:r>
            <a:rPr lang="en-US" dirty="0"/>
            <a:t>Scale</a:t>
          </a:r>
        </a:p>
      </dgm:t>
    </dgm:pt>
    <dgm:pt modelId="{9F10BA77-4CE3-4337-96A0-5F997012FD00}" type="parTrans" cxnId="{B2C7875A-4A6E-46A6-95E0-3F758E23F544}">
      <dgm:prSet/>
      <dgm:spPr/>
      <dgm:t>
        <a:bodyPr/>
        <a:lstStyle/>
        <a:p>
          <a:endParaRPr lang="en-US"/>
        </a:p>
      </dgm:t>
    </dgm:pt>
    <dgm:pt modelId="{DCDFF681-6727-4BFD-9026-780825A52908}" type="sibTrans" cxnId="{B2C7875A-4A6E-46A6-95E0-3F758E23F544}">
      <dgm:prSet/>
      <dgm:spPr/>
      <dgm:t>
        <a:bodyPr/>
        <a:lstStyle/>
        <a:p>
          <a:endParaRPr lang="en-US"/>
        </a:p>
      </dgm:t>
    </dgm:pt>
    <dgm:pt modelId="{C98BEC2A-BB4A-4894-92FC-1A1C8F28DD25}">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Diageo is excited by the capability and willing to invest more in building this strategic capability</a:t>
          </a:r>
        </a:p>
      </dgm:t>
    </dgm:pt>
    <dgm:pt modelId="{194D419C-0947-4E82-B33C-DC7495719C0E}" type="parTrans" cxnId="{AC502F47-5774-4B72-8A49-C09E89E6939E}">
      <dgm:prSet/>
      <dgm:spPr/>
      <dgm:t>
        <a:bodyPr/>
        <a:lstStyle/>
        <a:p>
          <a:endParaRPr lang="en-US"/>
        </a:p>
      </dgm:t>
    </dgm:pt>
    <dgm:pt modelId="{CB26A606-6BF9-420C-9A58-01C3FBD0F250}" type="sibTrans" cxnId="{AC502F47-5774-4B72-8A49-C09E89E6939E}">
      <dgm:prSet/>
      <dgm:spPr/>
      <dgm:t>
        <a:bodyPr/>
        <a:lstStyle/>
        <a:p>
          <a:endParaRPr lang="en-US"/>
        </a:p>
      </dgm:t>
    </dgm:pt>
    <dgm:pt modelId="{9203A325-0596-4390-83DB-14F6079D8A41}">
      <dgm:prSet phldrT="[Text]"/>
      <dgm:spPr>
        <a:solidFill>
          <a:schemeClr val="accent1"/>
        </a:solidFill>
        <a:ln>
          <a:solidFill>
            <a:schemeClr val="accent1"/>
          </a:solidFill>
        </a:ln>
      </dgm:spPr>
      <dgm:t>
        <a:bodyPr/>
        <a:lstStyle/>
        <a:p>
          <a:r>
            <a:rPr lang="en-US" dirty="0"/>
            <a:t>Partnership</a:t>
          </a:r>
        </a:p>
      </dgm:t>
    </dgm:pt>
    <dgm:pt modelId="{483BA7D1-CB4E-4FA1-ABD0-C1A2C11E26AD}" type="parTrans" cxnId="{2517212E-C4D9-44A8-BA60-333587B1CE00}">
      <dgm:prSet/>
      <dgm:spPr/>
      <dgm:t>
        <a:bodyPr/>
        <a:lstStyle/>
        <a:p>
          <a:endParaRPr lang="en-US"/>
        </a:p>
      </dgm:t>
    </dgm:pt>
    <dgm:pt modelId="{7C5AAA6F-D930-460C-B417-EFFF0C312A7C}" type="sibTrans" cxnId="{2517212E-C4D9-44A8-BA60-333587B1CE00}">
      <dgm:prSet/>
      <dgm:spPr/>
      <dgm:t>
        <a:bodyPr/>
        <a:lstStyle/>
        <a:p>
          <a:endParaRPr lang="en-US"/>
        </a:p>
      </dgm:t>
    </dgm:pt>
    <dgm:pt modelId="{C24BA8DA-936D-4165-9C4C-9FBC7B6EC21F}">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Diageo and Mu Sigma are able to partner and work together with ease</a:t>
          </a:r>
        </a:p>
      </dgm:t>
    </dgm:pt>
    <dgm:pt modelId="{78C73A19-3BD9-48C2-8285-AB8A2204EB86}" type="parTrans" cxnId="{06BB65F4-CC0A-4FC1-8314-3FE675AF1E2D}">
      <dgm:prSet/>
      <dgm:spPr/>
      <dgm:t>
        <a:bodyPr/>
        <a:lstStyle/>
        <a:p>
          <a:endParaRPr lang="en-US"/>
        </a:p>
      </dgm:t>
    </dgm:pt>
    <dgm:pt modelId="{8BB850DF-6543-4C24-8BA5-B1719E8A2CDF}" type="sibTrans" cxnId="{06BB65F4-CC0A-4FC1-8314-3FE675AF1E2D}">
      <dgm:prSet/>
      <dgm:spPr/>
      <dgm:t>
        <a:bodyPr/>
        <a:lstStyle/>
        <a:p>
          <a:endParaRPr lang="en-US"/>
        </a:p>
      </dgm:t>
    </dgm:pt>
    <dgm:pt modelId="{8CCA5CCC-053A-47EA-9202-6FA6B74B956A}">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ABM of high quality generating at least  one new insight</a:t>
          </a:r>
        </a:p>
      </dgm:t>
    </dgm:pt>
    <dgm:pt modelId="{CEB7514A-E2BD-44BA-B1C3-E41232F23057}" type="parTrans" cxnId="{92B69250-A4D0-445F-85E2-4C5508C969B4}">
      <dgm:prSet/>
      <dgm:spPr/>
      <dgm:t>
        <a:bodyPr/>
        <a:lstStyle/>
        <a:p>
          <a:endParaRPr lang="en-US"/>
        </a:p>
      </dgm:t>
    </dgm:pt>
    <dgm:pt modelId="{12F83C31-7B9D-4D48-B17B-7F71C3D67608}" type="sibTrans" cxnId="{92B69250-A4D0-445F-85E2-4C5508C969B4}">
      <dgm:prSet/>
      <dgm:spPr/>
      <dgm:t>
        <a:bodyPr/>
        <a:lstStyle/>
        <a:p>
          <a:endParaRPr lang="en-US"/>
        </a:p>
      </dgm:t>
    </dgm:pt>
    <dgm:pt modelId="{0A746E8E-E4E4-491C-A084-538ADFFAB13F}">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Mu Sigma brings significant value to enabling this transformation</a:t>
          </a:r>
        </a:p>
      </dgm:t>
    </dgm:pt>
    <dgm:pt modelId="{08EF2546-5248-4D39-9940-6CF029A87EDF}" type="parTrans" cxnId="{3D731192-99A3-4162-86B0-AA7C2913E053}">
      <dgm:prSet/>
      <dgm:spPr/>
      <dgm:t>
        <a:bodyPr/>
        <a:lstStyle/>
        <a:p>
          <a:endParaRPr lang="en-US"/>
        </a:p>
      </dgm:t>
    </dgm:pt>
    <dgm:pt modelId="{C288631F-4577-49C6-8B86-46291815CF4C}" type="sibTrans" cxnId="{3D731192-99A3-4162-86B0-AA7C2913E053}">
      <dgm:prSet/>
      <dgm:spPr/>
      <dgm:t>
        <a:bodyPr/>
        <a:lstStyle/>
        <a:p>
          <a:endParaRPr lang="en-US"/>
        </a:p>
      </dgm:t>
    </dgm:pt>
    <dgm:pt modelId="{D246D0C3-DDB9-4D1C-AFB6-C3931DC390AB}">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We have a plan at the end of this project</a:t>
          </a:r>
        </a:p>
      </dgm:t>
    </dgm:pt>
    <dgm:pt modelId="{BCD8067C-DB27-48A2-BD5B-62FE62358D8E}" type="parTrans" cxnId="{EDFB90A3-626F-4264-A4D0-99A0B3085862}">
      <dgm:prSet/>
      <dgm:spPr/>
      <dgm:t>
        <a:bodyPr/>
        <a:lstStyle/>
        <a:p>
          <a:endParaRPr lang="en-US"/>
        </a:p>
      </dgm:t>
    </dgm:pt>
    <dgm:pt modelId="{94A02C6F-6CC5-4CD5-9D8A-A844D4B6629A}" type="sibTrans" cxnId="{EDFB90A3-626F-4264-A4D0-99A0B3085862}">
      <dgm:prSet/>
      <dgm:spPr/>
      <dgm:t>
        <a:bodyPr/>
        <a:lstStyle/>
        <a:p>
          <a:endParaRPr lang="en-US"/>
        </a:p>
      </dgm:t>
    </dgm:pt>
    <dgm:pt modelId="{5BE9E7C5-D287-4E0A-B952-24B45860FB2B}">
      <dgm:prSet phldrT="[Text]" custT="1"/>
      <dgm:spPr>
        <a:solidFill>
          <a:schemeClr val="accent1">
            <a:lumMod val="60000"/>
            <a:lumOff val="40000"/>
            <a:alpha val="90000"/>
          </a:schemeClr>
        </a:solidFill>
        <a:ln>
          <a:solidFill>
            <a:schemeClr val="accent1">
              <a:lumMod val="60000"/>
              <a:lumOff val="40000"/>
              <a:alpha val="90000"/>
            </a:schemeClr>
          </a:solidFill>
        </a:ln>
      </dgm:spPr>
      <dgm:t>
        <a:bodyPr/>
        <a:lstStyle/>
        <a:p>
          <a:r>
            <a:rPr lang="en-US" sz="1400" dirty="0"/>
            <a:t>Able to answer the Australia questions with some level of measured confidence</a:t>
          </a:r>
        </a:p>
      </dgm:t>
    </dgm:pt>
    <dgm:pt modelId="{CDAB0393-8FA3-4B86-8920-D36A2FF44E1A}" type="parTrans" cxnId="{5135B8BB-CAF5-41CC-9C27-21CC5FC1D46D}">
      <dgm:prSet/>
      <dgm:spPr/>
      <dgm:t>
        <a:bodyPr/>
        <a:lstStyle/>
        <a:p>
          <a:endParaRPr lang="en-US"/>
        </a:p>
      </dgm:t>
    </dgm:pt>
    <dgm:pt modelId="{7B3FFAFD-6BFC-40B4-8C61-5B60E0C06049}" type="sibTrans" cxnId="{5135B8BB-CAF5-41CC-9C27-21CC5FC1D46D}">
      <dgm:prSet/>
      <dgm:spPr/>
      <dgm:t>
        <a:bodyPr/>
        <a:lstStyle/>
        <a:p>
          <a:endParaRPr lang="en-US"/>
        </a:p>
      </dgm:t>
    </dgm:pt>
    <dgm:pt modelId="{906584AF-2D6B-4BA7-B0AE-0C499E2BA8AE}" type="pres">
      <dgm:prSet presAssocID="{59FA4A04-CB65-4335-9700-BE6AE0875AF6}" presName="Name0" presStyleCnt="0">
        <dgm:presLayoutVars>
          <dgm:dir/>
          <dgm:animLvl val="lvl"/>
          <dgm:resizeHandles val="exact"/>
        </dgm:presLayoutVars>
      </dgm:prSet>
      <dgm:spPr/>
    </dgm:pt>
    <dgm:pt modelId="{9842C949-CE39-42A2-9529-66EF5111243F}" type="pres">
      <dgm:prSet presAssocID="{C0AB5FCA-0BE8-49F9-841B-4A5B516A0907}" presName="composite" presStyleCnt="0"/>
      <dgm:spPr/>
    </dgm:pt>
    <dgm:pt modelId="{02C7D836-F12D-484C-8345-676AC11CB784}" type="pres">
      <dgm:prSet presAssocID="{C0AB5FCA-0BE8-49F9-841B-4A5B516A0907}" presName="parTx" presStyleLbl="alignNode1" presStyleIdx="0" presStyleCnt="3">
        <dgm:presLayoutVars>
          <dgm:chMax val="0"/>
          <dgm:chPref val="0"/>
          <dgm:bulletEnabled val="1"/>
        </dgm:presLayoutVars>
      </dgm:prSet>
      <dgm:spPr/>
    </dgm:pt>
    <dgm:pt modelId="{DC9BB6BA-F54C-42DB-B2A7-E8DCACC912BE}" type="pres">
      <dgm:prSet presAssocID="{C0AB5FCA-0BE8-49F9-841B-4A5B516A0907}" presName="desTx" presStyleLbl="alignAccFollowNode1" presStyleIdx="0" presStyleCnt="3">
        <dgm:presLayoutVars>
          <dgm:bulletEnabled val="1"/>
        </dgm:presLayoutVars>
      </dgm:prSet>
      <dgm:spPr/>
    </dgm:pt>
    <dgm:pt modelId="{CC35FFC0-98B8-4D39-8EAA-A62413C0CD84}" type="pres">
      <dgm:prSet presAssocID="{0D520530-CA7A-40E8-8774-EE5AC17525AC}" presName="space" presStyleCnt="0"/>
      <dgm:spPr/>
    </dgm:pt>
    <dgm:pt modelId="{CA9B852E-189A-4455-B51B-EE5191F7D422}" type="pres">
      <dgm:prSet presAssocID="{DF8F0003-7001-48A7-83C2-612058E03F5C}" presName="composite" presStyleCnt="0"/>
      <dgm:spPr/>
    </dgm:pt>
    <dgm:pt modelId="{B7951847-3637-43B2-8947-9687E0C506C3}" type="pres">
      <dgm:prSet presAssocID="{DF8F0003-7001-48A7-83C2-612058E03F5C}" presName="parTx" presStyleLbl="alignNode1" presStyleIdx="1" presStyleCnt="3">
        <dgm:presLayoutVars>
          <dgm:chMax val="0"/>
          <dgm:chPref val="0"/>
          <dgm:bulletEnabled val="1"/>
        </dgm:presLayoutVars>
      </dgm:prSet>
      <dgm:spPr/>
    </dgm:pt>
    <dgm:pt modelId="{F2227D78-35AD-4987-B810-6B4E2914088D}" type="pres">
      <dgm:prSet presAssocID="{DF8F0003-7001-48A7-83C2-612058E03F5C}" presName="desTx" presStyleLbl="alignAccFollowNode1" presStyleIdx="1" presStyleCnt="3">
        <dgm:presLayoutVars>
          <dgm:bulletEnabled val="1"/>
        </dgm:presLayoutVars>
      </dgm:prSet>
      <dgm:spPr/>
    </dgm:pt>
    <dgm:pt modelId="{C03D00A5-222F-4F56-8884-D0807F8952B3}" type="pres">
      <dgm:prSet presAssocID="{DCDFF681-6727-4BFD-9026-780825A52908}" presName="space" presStyleCnt="0"/>
      <dgm:spPr/>
    </dgm:pt>
    <dgm:pt modelId="{D0C28396-0484-428D-B805-0BB4B1958F1F}" type="pres">
      <dgm:prSet presAssocID="{9203A325-0596-4390-83DB-14F6079D8A41}" presName="composite" presStyleCnt="0"/>
      <dgm:spPr/>
    </dgm:pt>
    <dgm:pt modelId="{4FA6C2C1-229B-43B3-A74D-835A9FE227FF}" type="pres">
      <dgm:prSet presAssocID="{9203A325-0596-4390-83DB-14F6079D8A41}" presName="parTx" presStyleLbl="alignNode1" presStyleIdx="2" presStyleCnt="3">
        <dgm:presLayoutVars>
          <dgm:chMax val="0"/>
          <dgm:chPref val="0"/>
          <dgm:bulletEnabled val="1"/>
        </dgm:presLayoutVars>
      </dgm:prSet>
      <dgm:spPr/>
    </dgm:pt>
    <dgm:pt modelId="{08E311BE-1660-4C0B-8146-F771BC9B4EF3}" type="pres">
      <dgm:prSet presAssocID="{9203A325-0596-4390-83DB-14F6079D8A41}" presName="desTx" presStyleLbl="alignAccFollowNode1" presStyleIdx="2" presStyleCnt="3">
        <dgm:presLayoutVars>
          <dgm:bulletEnabled val="1"/>
        </dgm:presLayoutVars>
      </dgm:prSet>
      <dgm:spPr/>
    </dgm:pt>
  </dgm:ptLst>
  <dgm:cxnLst>
    <dgm:cxn modelId="{11DE6617-EB08-45F0-B18E-6ABF3702A963}" type="presOf" srcId="{EB3D82A5-3739-47C4-8E44-2FA0EF4A6329}" destId="{DC9BB6BA-F54C-42DB-B2A7-E8DCACC912BE}" srcOrd="0" destOrd="0" presId="urn:microsoft.com/office/officeart/2005/8/layout/hList1"/>
    <dgm:cxn modelId="{1DA4172D-FD2B-458D-A144-7252DF910952}" type="presOf" srcId="{C24BA8DA-936D-4165-9C4C-9FBC7B6EC21F}" destId="{08E311BE-1660-4C0B-8146-F771BC9B4EF3}" srcOrd="0" destOrd="0" presId="urn:microsoft.com/office/officeart/2005/8/layout/hList1"/>
    <dgm:cxn modelId="{2517212E-C4D9-44A8-BA60-333587B1CE00}" srcId="{59FA4A04-CB65-4335-9700-BE6AE0875AF6}" destId="{9203A325-0596-4390-83DB-14F6079D8A41}" srcOrd="2" destOrd="0" parTransId="{483BA7D1-CB4E-4FA1-ABD0-C1A2C11E26AD}" sibTransId="{7C5AAA6F-D930-460C-B417-EFFF0C312A7C}"/>
    <dgm:cxn modelId="{16F06F63-221A-484B-9180-DD0085EFE1E4}" type="presOf" srcId="{D246D0C3-DDB9-4D1C-AFB6-C3931DC390AB}" destId="{F2227D78-35AD-4987-B810-6B4E2914088D}" srcOrd="0" destOrd="1" presId="urn:microsoft.com/office/officeart/2005/8/layout/hList1"/>
    <dgm:cxn modelId="{B9369B63-EC94-4BD3-8225-8A0897BA21C0}" type="presOf" srcId="{DF8F0003-7001-48A7-83C2-612058E03F5C}" destId="{B7951847-3637-43B2-8947-9687E0C506C3}" srcOrd="0" destOrd="0" presId="urn:microsoft.com/office/officeart/2005/8/layout/hList1"/>
    <dgm:cxn modelId="{AC502F47-5774-4B72-8A49-C09E89E6939E}" srcId="{DF8F0003-7001-48A7-83C2-612058E03F5C}" destId="{C98BEC2A-BB4A-4894-92FC-1A1C8F28DD25}" srcOrd="0" destOrd="0" parTransId="{194D419C-0947-4E82-B33C-DC7495719C0E}" sibTransId="{CB26A606-6BF9-420C-9A58-01C3FBD0F250}"/>
    <dgm:cxn modelId="{92B69250-A4D0-445F-85E2-4C5508C969B4}" srcId="{C0AB5FCA-0BE8-49F9-841B-4A5B516A0907}" destId="{8CCA5CCC-053A-47EA-9202-6FA6B74B956A}" srcOrd="2" destOrd="0" parTransId="{CEB7514A-E2BD-44BA-B1C3-E41232F23057}" sibTransId="{12F83C31-7B9D-4D48-B17B-7F71C3D67608}"/>
    <dgm:cxn modelId="{B1DB1E51-83C9-4948-86FA-8519B10A5AF4}" type="presOf" srcId="{59FA4A04-CB65-4335-9700-BE6AE0875AF6}" destId="{906584AF-2D6B-4BA7-B0AE-0C499E2BA8AE}" srcOrd="0" destOrd="0" presId="urn:microsoft.com/office/officeart/2005/8/layout/hList1"/>
    <dgm:cxn modelId="{B2C7875A-4A6E-46A6-95E0-3F758E23F544}" srcId="{59FA4A04-CB65-4335-9700-BE6AE0875AF6}" destId="{DF8F0003-7001-48A7-83C2-612058E03F5C}" srcOrd="1" destOrd="0" parTransId="{9F10BA77-4CE3-4337-96A0-5F997012FD00}" sibTransId="{DCDFF681-6727-4BFD-9026-780825A52908}"/>
    <dgm:cxn modelId="{E0C19B7F-02FF-47B8-BB13-94E623F1A224}" type="presOf" srcId="{9203A325-0596-4390-83DB-14F6079D8A41}" destId="{4FA6C2C1-229B-43B3-A74D-835A9FE227FF}" srcOrd="0" destOrd="0" presId="urn:microsoft.com/office/officeart/2005/8/layout/hList1"/>
    <dgm:cxn modelId="{3D731192-99A3-4162-86B0-AA7C2913E053}" srcId="{9203A325-0596-4390-83DB-14F6079D8A41}" destId="{0A746E8E-E4E4-491C-A084-538ADFFAB13F}" srcOrd="1" destOrd="0" parTransId="{08EF2546-5248-4D39-9940-6CF029A87EDF}" sibTransId="{C288631F-4577-49C6-8B86-46291815CF4C}"/>
    <dgm:cxn modelId="{DC24DC93-CF16-4CD3-BD38-20CCEECB80CD}" type="presOf" srcId="{8CCA5CCC-053A-47EA-9202-6FA6B74B956A}" destId="{DC9BB6BA-F54C-42DB-B2A7-E8DCACC912BE}" srcOrd="0" destOrd="2" presId="urn:microsoft.com/office/officeart/2005/8/layout/hList1"/>
    <dgm:cxn modelId="{EDFB90A3-626F-4264-A4D0-99A0B3085862}" srcId="{DF8F0003-7001-48A7-83C2-612058E03F5C}" destId="{D246D0C3-DDB9-4D1C-AFB6-C3931DC390AB}" srcOrd="1" destOrd="0" parTransId="{BCD8067C-DB27-48A2-BD5B-62FE62358D8E}" sibTransId="{94A02C6F-6CC5-4CD5-9D8A-A844D4B6629A}"/>
    <dgm:cxn modelId="{C07DE6A5-E1FB-423A-BF41-DCC7BD987556}" type="presOf" srcId="{5BE9E7C5-D287-4E0A-B952-24B45860FB2B}" destId="{DC9BB6BA-F54C-42DB-B2A7-E8DCACC912BE}" srcOrd="0" destOrd="1" presId="urn:microsoft.com/office/officeart/2005/8/layout/hList1"/>
    <dgm:cxn modelId="{4C07BFAC-3864-4C0D-B44E-D6BA77596346}" type="presOf" srcId="{C98BEC2A-BB4A-4894-92FC-1A1C8F28DD25}" destId="{F2227D78-35AD-4987-B810-6B4E2914088D}" srcOrd="0" destOrd="0" presId="urn:microsoft.com/office/officeart/2005/8/layout/hList1"/>
    <dgm:cxn modelId="{5135B8BB-CAF5-41CC-9C27-21CC5FC1D46D}" srcId="{C0AB5FCA-0BE8-49F9-841B-4A5B516A0907}" destId="{5BE9E7C5-D287-4E0A-B952-24B45860FB2B}" srcOrd="1" destOrd="0" parTransId="{CDAB0393-8FA3-4B86-8920-D36A2FF44E1A}" sibTransId="{7B3FFAFD-6BFC-40B4-8C61-5B60E0C06049}"/>
    <dgm:cxn modelId="{565419D9-732C-47CA-8839-4C2A0BCE6950}" srcId="{59FA4A04-CB65-4335-9700-BE6AE0875AF6}" destId="{C0AB5FCA-0BE8-49F9-841B-4A5B516A0907}" srcOrd="0" destOrd="0" parTransId="{783073A5-2006-4FFB-994C-AF401B514F3E}" sibTransId="{0D520530-CA7A-40E8-8774-EE5AC17525AC}"/>
    <dgm:cxn modelId="{2AECA2DA-6C5E-466E-98FF-0A1D70B34FA2}" type="presOf" srcId="{C0AB5FCA-0BE8-49F9-841B-4A5B516A0907}" destId="{02C7D836-F12D-484C-8345-676AC11CB784}" srcOrd="0" destOrd="0" presId="urn:microsoft.com/office/officeart/2005/8/layout/hList1"/>
    <dgm:cxn modelId="{394546E3-6AF6-4B72-AF8D-25D968109A45}" type="presOf" srcId="{0A746E8E-E4E4-491C-A084-538ADFFAB13F}" destId="{08E311BE-1660-4C0B-8146-F771BC9B4EF3}" srcOrd="0" destOrd="1" presId="urn:microsoft.com/office/officeart/2005/8/layout/hList1"/>
    <dgm:cxn modelId="{F9DF2BE4-676A-4781-BEBB-995C7B02D98A}" srcId="{C0AB5FCA-0BE8-49F9-841B-4A5B516A0907}" destId="{EB3D82A5-3739-47C4-8E44-2FA0EF4A6329}" srcOrd="0" destOrd="0" parTransId="{18AB24E3-EC81-49D1-BABA-60C03E1F3FA9}" sibTransId="{F65EF8A9-7C30-491F-BE79-7DD7A0A04C94}"/>
    <dgm:cxn modelId="{06BB65F4-CC0A-4FC1-8314-3FE675AF1E2D}" srcId="{9203A325-0596-4390-83DB-14F6079D8A41}" destId="{C24BA8DA-936D-4165-9C4C-9FBC7B6EC21F}" srcOrd="0" destOrd="0" parTransId="{78C73A19-3BD9-48C2-8285-AB8A2204EB86}" sibTransId="{8BB850DF-6543-4C24-8BA5-B1719E8A2CDF}"/>
    <dgm:cxn modelId="{5A71B064-0150-4CEB-B1FA-9F70796620E8}" type="presParOf" srcId="{906584AF-2D6B-4BA7-B0AE-0C499E2BA8AE}" destId="{9842C949-CE39-42A2-9529-66EF5111243F}" srcOrd="0" destOrd="0" presId="urn:microsoft.com/office/officeart/2005/8/layout/hList1"/>
    <dgm:cxn modelId="{ED825521-097F-4835-BCB1-380494FC7485}" type="presParOf" srcId="{9842C949-CE39-42A2-9529-66EF5111243F}" destId="{02C7D836-F12D-484C-8345-676AC11CB784}" srcOrd="0" destOrd="0" presId="urn:microsoft.com/office/officeart/2005/8/layout/hList1"/>
    <dgm:cxn modelId="{E661E434-B277-4305-9E94-F87830CD0614}" type="presParOf" srcId="{9842C949-CE39-42A2-9529-66EF5111243F}" destId="{DC9BB6BA-F54C-42DB-B2A7-E8DCACC912BE}" srcOrd="1" destOrd="0" presId="urn:microsoft.com/office/officeart/2005/8/layout/hList1"/>
    <dgm:cxn modelId="{6396BB00-9528-4183-8601-AD1449E7F509}" type="presParOf" srcId="{906584AF-2D6B-4BA7-B0AE-0C499E2BA8AE}" destId="{CC35FFC0-98B8-4D39-8EAA-A62413C0CD84}" srcOrd="1" destOrd="0" presId="urn:microsoft.com/office/officeart/2005/8/layout/hList1"/>
    <dgm:cxn modelId="{23B9C500-5F8C-472C-A82A-FA67D79EF715}" type="presParOf" srcId="{906584AF-2D6B-4BA7-B0AE-0C499E2BA8AE}" destId="{CA9B852E-189A-4455-B51B-EE5191F7D422}" srcOrd="2" destOrd="0" presId="urn:microsoft.com/office/officeart/2005/8/layout/hList1"/>
    <dgm:cxn modelId="{E03AB24E-DB83-4508-B2BA-D9C3F554A3C3}" type="presParOf" srcId="{CA9B852E-189A-4455-B51B-EE5191F7D422}" destId="{B7951847-3637-43B2-8947-9687E0C506C3}" srcOrd="0" destOrd="0" presId="urn:microsoft.com/office/officeart/2005/8/layout/hList1"/>
    <dgm:cxn modelId="{5BDBE127-29FF-4859-9F6F-F85F466E6298}" type="presParOf" srcId="{CA9B852E-189A-4455-B51B-EE5191F7D422}" destId="{F2227D78-35AD-4987-B810-6B4E2914088D}" srcOrd="1" destOrd="0" presId="urn:microsoft.com/office/officeart/2005/8/layout/hList1"/>
    <dgm:cxn modelId="{DB41FB34-4A3F-43A3-BC44-D30384BFEA89}" type="presParOf" srcId="{906584AF-2D6B-4BA7-B0AE-0C499E2BA8AE}" destId="{C03D00A5-222F-4F56-8884-D0807F8952B3}" srcOrd="3" destOrd="0" presId="urn:microsoft.com/office/officeart/2005/8/layout/hList1"/>
    <dgm:cxn modelId="{432D1F94-FD2A-41F4-962C-2FC5EA22D3F9}" type="presParOf" srcId="{906584AF-2D6B-4BA7-B0AE-0C499E2BA8AE}" destId="{D0C28396-0484-428D-B805-0BB4B1958F1F}" srcOrd="4" destOrd="0" presId="urn:microsoft.com/office/officeart/2005/8/layout/hList1"/>
    <dgm:cxn modelId="{883A9C00-AACA-4040-A190-30A5C6EC0959}" type="presParOf" srcId="{D0C28396-0484-428D-B805-0BB4B1958F1F}" destId="{4FA6C2C1-229B-43B3-A74D-835A9FE227FF}" srcOrd="0" destOrd="0" presId="urn:microsoft.com/office/officeart/2005/8/layout/hList1"/>
    <dgm:cxn modelId="{FCC19B64-F688-4A03-B608-85885BBCBDF5}" type="presParOf" srcId="{D0C28396-0484-428D-B805-0BB4B1958F1F}" destId="{08E311BE-1660-4C0B-8146-F771BC9B4EF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DE283678-B2CC-4380-BC2C-8A866CC4EADD}">
      <dgm:prSet phldrT="[Text]" custT="1"/>
      <dgm:spPr>
        <a:solidFill>
          <a:schemeClr val="accent1"/>
        </a:solidFill>
      </dgm:spPr>
      <dgm:t>
        <a:bodyPr/>
        <a:lstStyle/>
        <a:p>
          <a:r>
            <a:rPr lang="en-US" sz="1200" dirty="0"/>
            <a:t>1. Data Consolidation</a:t>
          </a:r>
          <a:endParaRPr lang="en-GB" sz="1200" dirty="0"/>
        </a:p>
      </dgm:t>
    </dgm:pt>
    <dgm:pt modelId="{ADCF8373-46D0-4AC5-A649-3D23C80E26FD}" type="parTrans" cxnId="{AC74388E-BA99-4EE4-B783-662A6D225360}">
      <dgm:prSet/>
      <dgm:spPr/>
      <dgm:t>
        <a:bodyPr/>
        <a:lstStyle/>
        <a:p>
          <a:endParaRPr lang="en-GB"/>
        </a:p>
      </dgm:t>
    </dgm:pt>
    <dgm:pt modelId="{416C0F64-D6EC-41B9-AFD6-26DD0FA65D69}" type="sibTrans" cxnId="{AC74388E-BA99-4EE4-B783-662A6D225360}">
      <dgm:prSet/>
      <dgm:spPr/>
      <dgm:t>
        <a:bodyPr/>
        <a:lstStyle/>
        <a:p>
          <a:endParaRPr lang="en-GB"/>
        </a:p>
      </dgm:t>
    </dgm:pt>
    <dgm:pt modelId="{4BD94CF4-73E9-4E3E-B4D1-ACB7CD1D3129}">
      <dgm:prSet phldrT="[Text]" custT="1"/>
      <dgm:spPr/>
      <dgm:t>
        <a:bodyPr/>
        <a:lstStyle/>
        <a:p>
          <a:r>
            <a:rPr lang="en-US" sz="1200" dirty="0"/>
            <a:t>2. Network Design</a:t>
          </a:r>
          <a:endParaRPr lang="en-GB" sz="1200" dirty="0"/>
        </a:p>
      </dgm:t>
    </dgm:pt>
    <dgm:pt modelId="{09BECC97-2FC3-4656-B07C-CAE97D44000B}" type="parTrans" cxnId="{05532980-CAF8-47D3-8954-65459B2DB8C1}">
      <dgm:prSet/>
      <dgm:spPr/>
      <dgm:t>
        <a:bodyPr/>
        <a:lstStyle/>
        <a:p>
          <a:endParaRPr lang="en-GB"/>
        </a:p>
      </dgm:t>
    </dgm:pt>
    <dgm:pt modelId="{4B7E32C8-5553-4FE6-BD8E-E1AAADD3558B}" type="sibTrans" cxnId="{05532980-CAF8-47D3-8954-65459B2DB8C1}">
      <dgm:prSet/>
      <dgm:spPr/>
      <dgm:t>
        <a:bodyPr/>
        <a:lstStyle/>
        <a:p>
          <a:endParaRPr lang="en-GB"/>
        </a:p>
      </dgm:t>
    </dgm:pt>
    <dgm:pt modelId="{4886298E-F165-4CAC-A536-FF91481F83AE}">
      <dgm:prSet phldrT="[Text]" custT="1"/>
      <dgm:spPr/>
      <dgm:t>
        <a:bodyPr/>
        <a:lstStyle/>
        <a:p>
          <a:r>
            <a:rPr lang="en-US" sz="1200" dirty="0"/>
            <a:t>3. Understand Consumer Behaviour</a:t>
          </a:r>
          <a:endParaRPr lang="en-GB" sz="1200" dirty="0"/>
        </a:p>
      </dgm:t>
    </dgm:pt>
    <dgm:pt modelId="{6827ECD9-8749-4E2E-BDD9-ED632E489A8E}" type="parTrans" cxnId="{B98CF458-45D3-4C90-A2B0-EC7E45CBFC6B}">
      <dgm:prSet/>
      <dgm:spPr/>
      <dgm:t>
        <a:bodyPr/>
        <a:lstStyle/>
        <a:p>
          <a:endParaRPr lang="en-GB"/>
        </a:p>
      </dgm:t>
    </dgm:pt>
    <dgm:pt modelId="{7AD2EEDE-3471-4CAD-9192-7DFE6BE1ED05}" type="sibTrans" cxnId="{B98CF458-45D3-4C90-A2B0-EC7E45CBFC6B}">
      <dgm:prSet/>
      <dgm:spPr/>
      <dgm:t>
        <a:bodyPr/>
        <a:lstStyle/>
        <a:p>
          <a:endParaRPr lang="en-GB"/>
        </a:p>
      </dgm:t>
    </dgm:pt>
    <dgm:pt modelId="{070BFF66-FE67-416D-85D3-66C59E46FFFA}">
      <dgm:prSet phldrT="[Text]" custT="1"/>
      <dgm:spPr/>
      <dgm:t>
        <a:bodyPr/>
        <a:lstStyle/>
        <a:p>
          <a:r>
            <a:rPr lang="en-US" sz="1200" dirty="0"/>
            <a:t>4. Simulation Tool</a:t>
          </a:r>
          <a:endParaRPr lang="en-GB" sz="1200" dirty="0"/>
        </a:p>
      </dgm:t>
    </dgm:pt>
    <dgm:pt modelId="{25AFC9A1-C755-4211-9DD8-084B08641C16}" type="parTrans" cxnId="{F0717F2B-2EAA-4248-8B7B-3FD442187D05}">
      <dgm:prSet/>
      <dgm:spPr/>
      <dgm:t>
        <a:bodyPr/>
        <a:lstStyle/>
        <a:p>
          <a:endParaRPr lang="en-GB"/>
        </a:p>
      </dgm:t>
    </dgm:pt>
    <dgm:pt modelId="{F342857F-FB82-450C-9BD3-6188240E8BE2}" type="sibTrans" cxnId="{F0717F2B-2EAA-4248-8B7B-3FD442187D05}">
      <dgm:prSet/>
      <dgm:spPr/>
      <dgm:t>
        <a:bodyPr/>
        <a:lstStyle/>
        <a:p>
          <a:endParaRPr lang="en-GB"/>
        </a:p>
      </dgm:t>
    </dgm:pt>
    <dgm:pt modelId="{1983A7EC-998F-478E-AED9-13B45247DA92}">
      <dgm:prSet phldrT="[Text]" custT="1"/>
      <dgm:spPr/>
      <dgm:t>
        <a:bodyPr/>
        <a:lstStyle/>
        <a:p>
          <a:r>
            <a:rPr lang="en-US" sz="1200" dirty="0"/>
            <a:t>5. Productize</a:t>
          </a:r>
          <a:endParaRPr lang="en-GB" sz="1200" dirty="0"/>
        </a:p>
      </dgm:t>
    </dgm:pt>
    <dgm:pt modelId="{32331F24-6BBA-4A85-883D-62173831B25E}" type="parTrans" cxnId="{B5236BCF-42B0-4C64-A39B-825BDFA58881}">
      <dgm:prSet/>
      <dgm:spPr/>
      <dgm:t>
        <a:bodyPr/>
        <a:lstStyle/>
        <a:p>
          <a:endParaRPr lang="en-GB"/>
        </a:p>
      </dgm:t>
    </dgm:pt>
    <dgm:pt modelId="{CB362A39-ACDE-421B-88BD-FE16FB82C1A0}" type="sibTrans" cxnId="{B5236BCF-42B0-4C64-A39B-825BDFA58881}">
      <dgm:prSet/>
      <dgm:spPr/>
      <dgm:t>
        <a:bodyPr/>
        <a:lstStyle/>
        <a:p>
          <a:endParaRPr lang="en-GB"/>
        </a:p>
      </dgm:t>
    </dgm:pt>
    <dgm:pt modelId="{0D7DE251-5A02-4331-9589-0B72A7A1B4AE}" type="pres">
      <dgm:prSet presAssocID="{B356C3A7-C8AC-485C-8AF9-B616B6EC16E9}" presName="Name0" presStyleCnt="0">
        <dgm:presLayoutVars>
          <dgm:dir/>
          <dgm:animLvl val="lvl"/>
          <dgm:resizeHandles val="exact"/>
        </dgm:presLayoutVars>
      </dgm:prSet>
      <dgm:spPr/>
    </dgm:pt>
    <dgm:pt modelId="{FE0E2E87-58A7-42FE-BE25-E49BD1E13B40}" type="pres">
      <dgm:prSet presAssocID="{DE283678-B2CC-4380-BC2C-8A866CC4EADD}" presName="parTxOnly" presStyleLbl="node1" presStyleIdx="0" presStyleCnt="5">
        <dgm:presLayoutVars>
          <dgm:chMax val="0"/>
          <dgm:chPref val="0"/>
          <dgm:bulletEnabled val="1"/>
        </dgm:presLayoutVars>
      </dgm:prSet>
      <dgm:spPr/>
    </dgm:pt>
    <dgm:pt modelId="{B86D2D8D-687F-4B6D-8C6F-149B2B791ED4}" type="pres">
      <dgm:prSet presAssocID="{416C0F64-D6EC-41B9-AFD6-26DD0FA65D69}" presName="parTxOnlySpace" presStyleCnt="0"/>
      <dgm:spPr/>
    </dgm:pt>
    <dgm:pt modelId="{1C040551-2A07-4762-A0CF-C653443BE415}" type="pres">
      <dgm:prSet presAssocID="{4BD94CF4-73E9-4E3E-B4D1-ACB7CD1D3129}" presName="parTxOnly" presStyleLbl="node1" presStyleIdx="1" presStyleCnt="5">
        <dgm:presLayoutVars>
          <dgm:chMax val="0"/>
          <dgm:chPref val="0"/>
          <dgm:bulletEnabled val="1"/>
        </dgm:presLayoutVars>
      </dgm:prSet>
      <dgm:spPr/>
    </dgm:pt>
    <dgm:pt modelId="{18F563D7-6B0B-4B31-AD94-7E43C03ECC55}" type="pres">
      <dgm:prSet presAssocID="{4B7E32C8-5553-4FE6-BD8E-E1AAADD3558B}" presName="parTxOnlySpace" presStyleCnt="0"/>
      <dgm:spPr/>
    </dgm:pt>
    <dgm:pt modelId="{320E4D17-35E7-4B87-BF43-B4B4B513E4AD}" type="pres">
      <dgm:prSet presAssocID="{4886298E-F165-4CAC-A536-FF91481F83AE}" presName="parTxOnly" presStyleLbl="node1" presStyleIdx="2" presStyleCnt="5">
        <dgm:presLayoutVars>
          <dgm:chMax val="0"/>
          <dgm:chPref val="0"/>
          <dgm:bulletEnabled val="1"/>
        </dgm:presLayoutVars>
      </dgm:prSet>
      <dgm:spPr/>
    </dgm:pt>
    <dgm:pt modelId="{3361DD6A-44F2-471C-B2A4-E162D7F27E3D}" type="pres">
      <dgm:prSet presAssocID="{7AD2EEDE-3471-4CAD-9192-7DFE6BE1ED05}" presName="parTxOnlySpace" presStyleCnt="0"/>
      <dgm:spPr/>
    </dgm:pt>
    <dgm:pt modelId="{8B18B2FF-AAEB-4CCD-A436-F7107BE94E54}" type="pres">
      <dgm:prSet presAssocID="{070BFF66-FE67-416D-85D3-66C59E46FFFA}" presName="parTxOnly" presStyleLbl="node1" presStyleIdx="3" presStyleCnt="5">
        <dgm:presLayoutVars>
          <dgm:chMax val="0"/>
          <dgm:chPref val="0"/>
          <dgm:bulletEnabled val="1"/>
        </dgm:presLayoutVars>
      </dgm:prSet>
      <dgm:spPr/>
    </dgm:pt>
    <dgm:pt modelId="{1DE01E3E-0EB6-42EE-9FF2-4D7D6583C842}" type="pres">
      <dgm:prSet presAssocID="{F342857F-FB82-450C-9BD3-6188240E8BE2}" presName="parTxOnlySpace" presStyleCnt="0"/>
      <dgm:spPr/>
    </dgm:pt>
    <dgm:pt modelId="{517EA4B4-2D1A-456E-8D39-496C5B517D79}" type="pres">
      <dgm:prSet presAssocID="{1983A7EC-998F-478E-AED9-13B45247DA92}" presName="parTxOnly" presStyleLbl="node1" presStyleIdx="4" presStyleCnt="5">
        <dgm:presLayoutVars>
          <dgm:chMax val="0"/>
          <dgm:chPref val="0"/>
          <dgm:bulletEnabled val="1"/>
        </dgm:presLayoutVars>
      </dgm:prSet>
      <dgm:spPr/>
    </dgm:pt>
  </dgm:ptLst>
  <dgm:cxnLst>
    <dgm:cxn modelId="{F0717F2B-2EAA-4248-8B7B-3FD442187D05}" srcId="{B356C3A7-C8AC-485C-8AF9-B616B6EC16E9}" destId="{070BFF66-FE67-416D-85D3-66C59E46FFFA}" srcOrd="3" destOrd="0" parTransId="{25AFC9A1-C755-4211-9DD8-084B08641C16}" sibTransId="{F342857F-FB82-450C-9BD3-6188240E8BE2}"/>
    <dgm:cxn modelId="{9C520465-3B5B-4C0B-AB74-AFCA6EBEE358}" type="presOf" srcId="{1983A7EC-998F-478E-AED9-13B45247DA92}" destId="{517EA4B4-2D1A-456E-8D39-496C5B517D79}" srcOrd="0" destOrd="0" presId="urn:microsoft.com/office/officeart/2005/8/layout/chevron1"/>
    <dgm:cxn modelId="{B98CF458-45D3-4C90-A2B0-EC7E45CBFC6B}" srcId="{B356C3A7-C8AC-485C-8AF9-B616B6EC16E9}" destId="{4886298E-F165-4CAC-A536-FF91481F83AE}" srcOrd="2" destOrd="0" parTransId="{6827ECD9-8749-4E2E-BDD9-ED632E489A8E}" sibTransId="{7AD2EEDE-3471-4CAD-9192-7DFE6BE1ED05}"/>
    <dgm:cxn modelId="{05532980-CAF8-47D3-8954-65459B2DB8C1}" srcId="{B356C3A7-C8AC-485C-8AF9-B616B6EC16E9}" destId="{4BD94CF4-73E9-4E3E-B4D1-ACB7CD1D3129}" srcOrd="1" destOrd="0" parTransId="{09BECC97-2FC3-4656-B07C-CAE97D44000B}" sibTransId="{4B7E32C8-5553-4FE6-BD8E-E1AAADD3558B}"/>
    <dgm:cxn modelId="{901B5E88-09F3-4683-B96D-7560CA2082F9}" type="presOf" srcId="{B356C3A7-C8AC-485C-8AF9-B616B6EC16E9}" destId="{0D7DE251-5A02-4331-9589-0B72A7A1B4AE}" srcOrd="0" destOrd="0" presId="urn:microsoft.com/office/officeart/2005/8/layout/chevron1"/>
    <dgm:cxn modelId="{AC74388E-BA99-4EE4-B783-662A6D225360}" srcId="{B356C3A7-C8AC-485C-8AF9-B616B6EC16E9}" destId="{DE283678-B2CC-4380-BC2C-8A866CC4EADD}" srcOrd="0" destOrd="0" parTransId="{ADCF8373-46D0-4AC5-A649-3D23C80E26FD}" sibTransId="{416C0F64-D6EC-41B9-AFD6-26DD0FA65D69}"/>
    <dgm:cxn modelId="{0FB15998-3965-4673-B30D-8E580F4065C9}" type="presOf" srcId="{4886298E-F165-4CAC-A536-FF91481F83AE}" destId="{320E4D17-35E7-4B87-BF43-B4B4B513E4AD}" srcOrd="0" destOrd="0" presId="urn:microsoft.com/office/officeart/2005/8/layout/chevron1"/>
    <dgm:cxn modelId="{6F5885A8-4618-4E3F-8131-0DF5C36A9577}" type="presOf" srcId="{4BD94CF4-73E9-4E3E-B4D1-ACB7CD1D3129}" destId="{1C040551-2A07-4762-A0CF-C653443BE415}" srcOrd="0" destOrd="0" presId="urn:microsoft.com/office/officeart/2005/8/layout/chevron1"/>
    <dgm:cxn modelId="{CC8C17C8-D251-40CC-BCB2-A0EAAD71F68F}" type="presOf" srcId="{DE283678-B2CC-4380-BC2C-8A866CC4EADD}" destId="{FE0E2E87-58A7-42FE-BE25-E49BD1E13B40}" srcOrd="0" destOrd="0" presId="urn:microsoft.com/office/officeart/2005/8/layout/chevron1"/>
    <dgm:cxn modelId="{B5236BCF-42B0-4C64-A39B-825BDFA58881}" srcId="{B356C3A7-C8AC-485C-8AF9-B616B6EC16E9}" destId="{1983A7EC-998F-478E-AED9-13B45247DA92}" srcOrd="4" destOrd="0" parTransId="{32331F24-6BBA-4A85-883D-62173831B25E}" sibTransId="{CB362A39-ACDE-421B-88BD-FE16FB82C1A0}"/>
    <dgm:cxn modelId="{A242F6F5-5A90-4F96-8F2D-73B71DEE393E}" type="presOf" srcId="{070BFF66-FE67-416D-85D3-66C59E46FFFA}" destId="{8B18B2FF-AAEB-4CCD-A436-F7107BE94E54}" srcOrd="0" destOrd="0" presId="urn:microsoft.com/office/officeart/2005/8/layout/chevron1"/>
    <dgm:cxn modelId="{5B298630-149D-4C27-B06A-CB9B655CC09E}" type="presParOf" srcId="{0D7DE251-5A02-4331-9589-0B72A7A1B4AE}" destId="{FE0E2E87-58A7-42FE-BE25-E49BD1E13B40}" srcOrd="0" destOrd="0" presId="urn:microsoft.com/office/officeart/2005/8/layout/chevron1"/>
    <dgm:cxn modelId="{75A10530-ACD1-4EB3-82CE-FEF6A0AF6753}" type="presParOf" srcId="{0D7DE251-5A02-4331-9589-0B72A7A1B4AE}" destId="{B86D2D8D-687F-4B6D-8C6F-149B2B791ED4}" srcOrd="1" destOrd="0" presId="urn:microsoft.com/office/officeart/2005/8/layout/chevron1"/>
    <dgm:cxn modelId="{94A2E0AE-8647-4D42-9134-7A6833D9BF57}" type="presParOf" srcId="{0D7DE251-5A02-4331-9589-0B72A7A1B4AE}" destId="{1C040551-2A07-4762-A0CF-C653443BE415}" srcOrd="2" destOrd="0" presId="urn:microsoft.com/office/officeart/2005/8/layout/chevron1"/>
    <dgm:cxn modelId="{A29797A7-CBF3-42A1-9DD4-C45BED99135B}" type="presParOf" srcId="{0D7DE251-5A02-4331-9589-0B72A7A1B4AE}" destId="{18F563D7-6B0B-4B31-AD94-7E43C03ECC55}" srcOrd="3" destOrd="0" presId="urn:microsoft.com/office/officeart/2005/8/layout/chevron1"/>
    <dgm:cxn modelId="{0ED0EB72-6AFD-4648-90F9-DCBF21703D6B}" type="presParOf" srcId="{0D7DE251-5A02-4331-9589-0B72A7A1B4AE}" destId="{320E4D17-35E7-4B87-BF43-B4B4B513E4AD}" srcOrd="4" destOrd="0" presId="urn:microsoft.com/office/officeart/2005/8/layout/chevron1"/>
    <dgm:cxn modelId="{F451E692-6CA8-4474-B679-135FDD662E1D}" type="presParOf" srcId="{0D7DE251-5A02-4331-9589-0B72A7A1B4AE}" destId="{3361DD6A-44F2-471C-B2A4-E162D7F27E3D}" srcOrd="5" destOrd="0" presId="urn:microsoft.com/office/officeart/2005/8/layout/chevron1"/>
    <dgm:cxn modelId="{3BA1549C-745E-43E5-AD0B-850CA4BF2C39}" type="presParOf" srcId="{0D7DE251-5A02-4331-9589-0B72A7A1B4AE}" destId="{8B18B2FF-AAEB-4CCD-A436-F7107BE94E54}" srcOrd="6" destOrd="0" presId="urn:microsoft.com/office/officeart/2005/8/layout/chevron1"/>
    <dgm:cxn modelId="{D86C01C8-0C5C-4CC5-81FE-2CD67FA9647A}" type="presParOf" srcId="{0D7DE251-5A02-4331-9589-0B72A7A1B4AE}" destId="{1DE01E3E-0EB6-42EE-9FF2-4D7D6583C842}" srcOrd="7" destOrd="0" presId="urn:microsoft.com/office/officeart/2005/8/layout/chevron1"/>
    <dgm:cxn modelId="{DB0DF403-EEC4-4D13-9252-21369C4C0327}" type="presParOf" srcId="{0D7DE251-5A02-4331-9589-0B72A7A1B4AE}" destId="{517EA4B4-2D1A-456E-8D39-496C5B517D79}"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0D7DE251-5A02-4331-9589-0B72A7A1B4AE}" type="pres">
      <dgm:prSet presAssocID="{B356C3A7-C8AC-485C-8AF9-B616B6EC16E9}" presName="Name0" presStyleCnt="0">
        <dgm:presLayoutVars>
          <dgm:dir/>
          <dgm:animLvl val="lvl"/>
          <dgm:resizeHandles val="exact"/>
        </dgm:presLayoutVars>
      </dgm:prSet>
      <dgm:spPr/>
    </dgm:pt>
  </dgm:ptLst>
  <dgm:cxnLst>
    <dgm:cxn modelId="{901B5E88-09F3-4683-B96D-7560CA2082F9}" type="presOf" srcId="{B356C3A7-C8AC-485C-8AF9-B616B6EC16E9}" destId="{0D7DE251-5A02-4331-9589-0B72A7A1B4AE}"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14FFA3-F0BF-44AE-99E6-71E0900686EF}"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74FA7C4C-8462-4F08-BAB0-6DED6610ADBE}">
      <dgm:prSet phldrT="[Text]"/>
      <dgm:spPr>
        <a:solidFill>
          <a:schemeClr val="accent1"/>
        </a:solidFill>
        <a:ln>
          <a:solidFill>
            <a:schemeClr val="accent1"/>
          </a:solidFill>
        </a:ln>
      </dgm:spPr>
      <dgm:t>
        <a:bodyPr/>
        <a:lstStyle/>
        <a:p>
          <a:r>
            <a:rPr lang="en-US" dirty="0"/>
            <a:t>Design Model</a:t>
          </a:r>
        </a:p>
      </dgm:t>
    </dgm:pt>
    <dgm:pt modelId="{22BC07F6-E275-41C3-AD62-FFA47EE1BA7D}" type="parTrans" cxnId="{FB171527-4214-4AC5-BDF4-F0B3E9B8A01F}">
      <dgm:prSet/>
      <dgm:spPr/>
      <dgm:t>
        <a:bodyPr/>
        <a:lstStyle/>
        <a:p>
          <a:endParaRPr lang="en-US"/>
        </a:p>
      </dgm:t>
    </dgm:pt>
    <dgm:pt modelId="{2DD6DAFD-DEB1-423A-BCB8-F379A522B081}" type="sibTrans" cxnId="{FB171527-4214-4AC5-BDF4-F0B3E9B8A01F}">
      <dgm:prSet/>
      <dgm:spPr/>
      <dgm:t>
        <a:bodyPr/>
        <a:lstStyle/>
        <a:p>
          <a:endParaRPr lang="en-US"/>
        </a:p>
      </dgm:t>
    </dgm:pt>
    <dgm:pt modelId="{02F98527-8235-4E75-946F-1906672CB6A0}">
      <dgm:prSet phldrT="[Text]"/>
      <dgm:spPr>
        <a:solidFill>
          <a:schemeClr val="accent1">
            <a:lumMod val="60000"/>
            <a:lumOff val="40000"/>
            <a:alpha val="90000"/>
          </a:schemeClr>
        </a:solidFill>
        <a:ln>
          <a:solidFill>
            <a:schemeClr val="accent1">
              <a:lumMod val="60000"/>
              <a:lumOff val="40000"/>
              <a:alpha val="90000"/>
            </a:schemeClr>
          </a:solidFill>
        </a:ln>
      </dgm:spPr>
      <dgm:t>
        <a:bodyPr/>
        <a:lstStyle/>
        <a:p>
          <a:pPr>
            <a:buFont typeface="Wingdings" panose="05000000000000000000" pitchFamily="2" charset="2"/>
            <a:buChar char=""/>
          </a:pPr>
          <a:r>
            <a:rPr lang="en-US" dirty="0">
              <a:latin typeface="Lao UI" panose="020B0502040204020203" pitchFamily="34" charset="0"/>
              <a:ea typeface="Calibri" panose="020F0502020204030204" pitchFamily="34" charset="0"/>
            </a:rPr>
            <a:t>Conduct a data audit and secure data. Confirm business questions</a:t>
          </a:r>
          <a:endParaRPr lang="en-US" dirty="0"/>
        </a:p>
      </dgm:t>
    </dgm:pt>
    <dgm:pt modelId="{E46CB826-AD8A-438A-A9CF-4525D3F89284}" type="parTrans" cxnId="{F95F2C9E-1A52-4699-BB7A-DD0397F3B373}">
      <dgm:prSet/>
      <dgm:spPr/>
      <dgm:t>
        <a:bodyPr/>
        <a:lstStyle/>
        <a:p>
          <a:endParaRPr lang="en-US"/>
        </a:p>
      </dgm:t>
    </dgm:pt>
    <dgm:pt modelId="{1188E95B-0A57-403B-98D1-1AEC39156DB0}" type="sibTrans" cxnId="{F95F2C9E-1A52-4699-BB7A-DD0397F3B373}">
      <dgm:prSet/>
      <dgm:spPr/>
      <dgm:t>
        <a:bodyPr/>
        <a:lstStyle/>
        <a:p>
          <a:endParaRPr lang="en-US"/>
        </a:p>
      </dgm:t>
    </dgm:pt>
    <dgm:pt modelId="{B5FECD2A-F984-44CF-96D6-84F08F72C8D4}">
      <dgm:prSet phldrT="[Text]"/>
      <dgm:spPr>
        <a:solidFill>
          <a:schemeClr val="accent1"/>
        </a:solidFill>
        <a:ln>
          <a:solidFill>
            <a:schemeClr val="accent1"/>
          </a:solidFill>
        </a:ln>
      </dgm:spPr>
      <dgm:t>
        <a:bodyPr/>
        <a:lstStyle/>
        <a:p>
          <a:r>
            <a:rPr lang="en-US" dirty="0"/>
            <a:t>Build Model</a:t>
          </a:r>
        </a:p>
      </dgm:t>
    </dgm:pt>
    <dgm:pt modelId="{6A78EE6C-A119-4A71-8EE1-DBE2919A0F62}" type="parTrans" cxnId="{DF5C6825-743A-4192-A84E-284E26531264}">
      <dgm:prSet/>
      <dgm:spPr/>
      <dgm:t>
        <a:bodyPr/>
        <a:lstStyle/>
        <a:p>
          <a:endParaRPr lang="en-US"/>
        </a:p>
      </dgm:t>
    </dgm:pt>
    <dgm:pt modelId="{20BBD330-637F-4B52-B5C2-821131DFBD9F}" type="sibTrans" cxnId="{DF5C6825-743A-4192-A84E-284E26531264}">
      <dgm:prSet/>
      <dgm:spPr/>
      <dgm:t>
        <a:bodyPr/>
        <a:lstStyle/>
        <a:p>
          <a:endParaRPr lang="en-US"/>
        </a:p>
      </dgm:t>
    </dgm:pt>
    <dgm:pt modelId="{3033AAD9-463B-4782-91C0-1DF2C0ABDC64}">
      <dgm:prSet phldrT="[Text]"/>
      <dgm:spPr>
        <a:solidFill>
          <a:schemeClr val="accent1">
            <a:lumMod val="60000"/>
            <a:lumOff val="40000"/>
            <a:alpha val="90000"/>
          </a:schemeClr>
        </a:solidFill>
        <a:ln>
          <a:solidFill>
            <a:schemeClr val="accent1">
              <a:lumMod val="60000"/>
              <a:lumOff val="40000"/>
              <a:alpha val="90000"/>
            </a:schemeClr>
          </a:solidFill>
        </a:ln>
      </dgm:spPr>
      <dgm:t>
        <a:bodyPr/>
        <a:lstStyle/>
        <a:p>
          <a:pPr>
            <a:buFont typeface="Wingdings" panose="05000000000000000000" pitchFamily="2" charset="2"/>
            <a:buChar char=""/>
          </a:pPr>
          <a:r>
            <a:rPr lang="en-US" dirty="0">
              <a:latin typeface="Lao UI" panose="020B0502040204020203" pitchFamily="34" charset="0"/>
              <a:ea typeface="Calibri" panose="020F0502020204030204" pitchFamily="34" charset="0"/>
            </a:rPr>
            <a:t>Run simulations and conduct macro/micro validation</a:t>
          </a:r>
          <a:endParaRPr lang="en-US" dirty="0"/>
        </a:p>
      </dgm:t>
    </dgm:pt>
    <dgm:pt modelId="{8E20047E-9EB3-4DDF-B26B-FFED2C834173}" type="parTrans" cxnId="{E1C7D19C-29F7-4C62-9DE2-7D796FA94760}">
      <dgm:prSet/>
      <dgm:spPr/>
      <dgm:t>
        <a:bodyPr/>
        <a:lstStyle/>
        <a:p>
          <a:endParaRPr lang="en-US"/>
        </a:p>
      </dgm:t>
    </dgm:pt>
    <dgm:pt modelId="{435F5CFB-A568-4AFB-83A5-E30C403BD666}" type="sibTrans" cxnId="{E1C7D19C-29F7-4C62-9DE2-7D796FA94760}">
      <dgm:prSet/>
      <dgm:spPr/>
      <dgm:t>
        <a:bodyPr/>
        <a:lstStyle/>
        <a:p>
          <a:endParaRPr lang="en-US"/>
        </a:p>
      </dgm:t>
    </dgm:pt>
    <dgm:pt modelId="{343531A0-4111-4173-BB4F-8D7E8B0DDC1B}">
      <dgm:prSet phldrT="[Text]"/>
      <dgm:spPr>
        <a:solidFill>
          <a:schemeClr val="accent1"/>
        </a:solidFill>
        <a:ln>
          <a:solidFill>
            <a:schemeClr val="accent1"/>
          </a:solidFill>
        </a:ln>
      </dgm:spPr>
      <dgm:t>
        <a:bodyPr/>
        <a:lstStyle/>
        <a:p>
          <a:r>
            <a:rPr lang="en-US" dirty="0"/>
            <a:t>Test Model</a:t>
          </a:r>
        </a:p>
      </dgm:t>
    </dgm:pt>
    <dgm:pt modelId="{776E1D7D-35F0-4443-B3CB-D526F0700309}" type="parTrans" cxnId="{C1A34297-774E-4BBE-AC99-AD98EA1D09BA}">
      <dgm:prSet/>
      <dgm:spPr/>
      <dgm:t>
        <a:bodyPr/>
        <a:lstStyle/>
        <a:p>
          <a:endParaRPr lang="en-US"/>
        </a:p>
      </dgm:t>
    </dgm:pt>
    <dgm:pt modelId="{F53FEB0F-372D-4085-8513-BF4735EDA277}" type="sibTrans" cxnId="{C1A34297-774E-4BBE-AC99-AD98EA1D09BA}">
      <dgm:prSet/>
      <dgm:spPr/>
      <dgm:t>
        <a:bodyPr/>
        <a:lstStyle/>
        <a:p>
          <a:endParaRPr lang="en-US"/>
        </a:p>
      </dgm:t>
    </dgm:pt>
    <dgm:pt modelId="{32F4D0AF-35B7-4DF0-B7FE-EBF99C2B07C1}">
      <dgm:prSet phldrT="[Text]"/>
      <dgm:spPr>
        <a:solidFill>
          <a:schemeClr val="accent1">
            <a:lumMod val="60000"/>
            <a:lumOff val="40000"/>
            <a:alpha val="90000"/>
          </a:schemeClr>
        </a:solidFill>
        <a:ln>
          <a:solidFill>
            <a:schemeClr val="accent1">
              <a:lumMod val="60000"/>
              <a:lumOff val="40000"/>
              <a:alpha val="90000"/>
            </a:schemeClr>
          </a:solidFill>
        </a:ln>
      </dgm:spPr>
      <dgm:t>
        <a:bodyPr/>
        <a:lstStyle/>
        <a:p>
          <a:pPr>
            <a:buFont typeface="Wingdings" panose="05000000000000000000" pitchFamily="2" charset="2"/>
            <a:buChar char=""/>
          </a:pPr>
          <a:r>
            <a:rPr lang="en-US">
              <a:latin typeface="Lao UI" panose="020B0502040204020203" pitchFamily="34" charset="0"/>
              <a:ea typeface="Calibri" panose="020F0502020204030204" pitchFamily="34" charset="0"/>
            </a:rPr>
            <a:t>Package final deliverable answering the question “Were we able to simulate consumer behavior accurately and identify causal effects in the consumer decision-making mechanism?”</a:t>
          </a:r>
          <a:endParaRPr lang="en-US" dirty="0"/>
        </a:p>
      </dgm:t>
    </dgm:pt>
    <dgm:pt modelId="{E80EB8AF-4428-4365-AA74-B82029387530}" type="parTrans" cxnId="{80FF96BC-4EC8-43C1-A91A-A0637D33BADC}">
      <dgm:prSet/>
      <dgm:spPr/>
      <dgm:t>
        <a:bodyPr/>
        <a:lstStyle/>
        <a:p>
          <a:endParaRPr lang="en-US"/>
        </a:p>
      </dgm:t>
    </dgm:pt>
    <dgm:pt modelId="{43E87D97-E06E-48C3-A549-85B830133ACD}" type="sibTrans" cxnId="{80FF96BC-4EC8-43C1-A91A-A0637D33BADC}">
      <dgm:prSet/>
      <dgm:spPr/>
      <dgm:t>
        <a:bodyPr/>
        <a:lstStyle/>
        <a:p>
          <a:endParaRPr lang="en-US"/>
        </a:p>
      </dgm:t>
    </dgm:pt>
    <dgm:pt modelId="{BB77A6A5-2F73-4711-8540-8FEA05496E37}">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US" dirty="0">
              <a:latin typeface="Lao UI" panose="020B0502040204020203" pitchFamily="34" charset="0"/>
              <a:ea typeface="Calibri" panose="020F0502020204030204" pitchFamily="34" charset="0"/>
            </a:rPr>
            <a:t>Estimate the initial causal models based on available data sources</a:t>
          </a:r>
          <a:endParaRPr lang="en-US" dirty="0">
            <a:latin typeface="Calibri" panose="020F0502020204030204" pitchFamily="34" charset="0"/>
            <a:ea typeface="Calibri" panose="020F0502020204030204" pitchFamily="34" charset="0"/>
          </a:endParaRPr>
        </a:p>
      </dgm:t>
    </dgm:pt>
    <dgm:pt modelId="{138C55BD-2042-4DEE-947A-312BE461C4A2}" type="parTrans" cxnId="{C3B7C54C-7DD3-4795-8E54-3D287E741675}">
      <dgm:prSet/>
      <dgm:spPr/>
      <dgm:t>
        <a:bodyPr/>
        <a:lstStyle/>
        <a:p>
          <a:endParaRPr lang="en-US"/>
        </a:p>
      </dgm:t>
    </dgm:pt>
    <dgm:pt modelId="{E59ACC52-2B3C-42FD-94A2-A10557307E3B}" type="sibTrans" cxnId="{C3B7C54C-7DD3-4795-8E54-3D287E741675}">
      <dgm:prSet/>
      <dgm:spPr/>
      <dgm:t>
        <a:bodyPr/>
        <a:lstStyle/>
        <a:p>
          <a:endParaRPr lang="en-US"/>
        </a:p>
      </dgm:t>
    </dgm:pt>
    <dgm:pt modelId="{4EA903E6-34C9-41C1-9672-A69E44BFA574}">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US">
              <a:latin typeface="Lao UI" panose="020B0502040204020203" pitchFamily="34" charset="0"/>
              <a:ea typeface="Calibri" panose="020F0502020204030204" pitchFamily="34" charset="0"/>
            </a:rPr>
            <a:t>Define heuristic priors from existing market research as well as expert opinions</a:t>
          </a:r>
          <a:endParaRPr lang="en-US" dirty="0">
            <a:latin typeface="Calibri" panose="020F0502020204030204" pitchFamily="34" charset="0"/>
            <a:ea typeface="Calibri" panose="020F0502020204030204" pitchFamily="34" charset="0"/>
          </a:endParaRPr>
        </a:p>
      </dgm:t>
    </dgm:pt>
    <dgm:pt modelId="{247D7BAA-686A-428E-9EEE-1C91B56BB831}" type="parTrans" cxnId="{D0D030CC-CF53-4924-B08B-C387E5A9A12C}">
      <dgm:prSet/>
      <dgm:spPr/>
      <dgm:t>
        <a:bodyPr/>
        <a:lstStyle/>
        <a:p>
          <a:endParaRPr lang="en-US"/>
        </a:p>
      </dgm:t>
    </dgm:pt>
    <dgm:pt modelId="{6B33EF13-FFE1-4688-95DE-EC12B8F5E4B9}" type="sibTrans" cxnId="{D0D030CC-CF53-4924-B08B-C387E5A9A12C}">
      <dgm:prSet/>
      <dgm:spPr/>
      <dgm:t>
        <a:bodyPr/>
        <a:lstStyle/>
        <a:p>
          <a:endParaRPr lang="en-US"/>
        </a:p>
      </dgm:t>
    </dgm:pt>
    <dgm:pt modelId="{3109FF51-E4F1-4E19-A0ED-DF69F3168066}">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US">
              <a:latin typeface="Lao UI" panose="020B0502040204020203" pitchFamily="34" charset="0"/>
              <a:ea typeface="Calibri" panose="020F0502020204030204" pitchFamily="34" charset="0"/>
            </a:rPr>
            <a:t>Update causal models</a:t>
          </a:r>
          <a:endParaRPr lang="en-US" dirty="0">
            <a:latin typeface="Calibri" panose="020F0502020204030204" pitchFamily="34" charset="0"/>
            <a:ea typeface="Calibri" panose="020F0502020204030204" pitchFamily="34" charset="0"/>
          </a:endParaRPr>
        </a:p>
      </dgm:t>
    </dgm:pt>
    <dgm:pt modelId="{CEC0CDDA-15A9-4508-A822-D34807D456D3}" type="parTrans" cxnId="{E6F77CE3-2585-4A1E-AAB5-F53ACB7437F9}">
      <dgm:prSet/>
      <dgm:spPr/>
      <dgm:t>
        <a:bodyPr/>
        <a:lstStyle/>
        <a:p>
          <a:endParaRPr lang="en-US"/>
        </a:p>
      </dgm:t>
    </dgm:pt>
    <dgm:pt modelId="{455BC800-BB7B-4CC2-B1BF-27AAA3AED33B}" type="sibTrans" cxnId="{E6F77CE3-2585-4A1E-AAB5-F53ACB7437F9}">
      <dgm:prSet/>
      <dgm:spPr/>
      <dgm:t>
        <a:bodyPr/>
        <a:lstStyle/>
        <a:p>
          <a:endParaRPr lang="en-US"/>
        </a:p>
      </dgm:t>
    </dgm:pt>
    <dgm:pt modelId="{EC92DCBB-0B0F-4BFF-AB9B-137AEA157D22}">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US">
              <a:latin typeface="Lao UI" panose="020B0502040204020203" pitchFamily="34" charset="0"/>
              <a:ea typeface="Calibri" panose="020F0502020204030204" pitchFamily="34" charset="0"/>
            </a:rPr>
            <a:t>2 iterations and review</a:t>
          </a:r>
          <a:endParaRPr lang="en-US" dirty="0">
            <a:latin typeface="Calibri" panose="020F0502020204030204" pitchFamily="34" charset="0"/>
            <a:ea typeface="Calibri" panose="020F0502020204030204" pitchFamily="34" charset="0"/>
          </a:endParaRPr>
        </a:p>
      </dgm:t>
    </dgm:pt>
    <dgm:pt modelId="{7CAD35A0-271E-4E5B-8418-0989F3D74F2C}" type="parTrans" cxnId="{A5BE54A1-948D-4AA4-8FEA-14568945055D}">
      <dgm:prSet/>
      <dgm:spPr/>
      <dgm:t>
        <a:bodyPr/>
        <a:lstStyle/>
        <a:p>
          <a:endParaRPr lang="en-US"/>
        </a:p>
      </dgm:t>
    </dgm:pt>
    <dgm:pt modelId="{E804FF78-35DC-4103-B4E8-06F6D5C2486C}" type="sibTrans" cxnId="{A5BE54A1-948D-4AA4-8FEA-14568945055D}">
      <dgm:prSet/>
      <dgm:spPr/>
      <dgm:t>
        <a:bodyPr/>
        <a:lstStyle/>
        <a:p>
          <a:endParaRPr lang="en-US"/>
        </a:p>
      </dgm:t>
    </dgm:pt>
    <dgm:pt modelId="{B4A1FEFF-83C4-4DED-85A1-788A328989AB}">
      <dgm:prSet/>
      <dgm:spPr>
        <a:solidFill>
          <a:schemeClr val="accent1">
            <a:lumMod val="60000"/>
            <a:lumOff val="40000"/>
            <a:alpha val="90000"/>
          </a:schemeClr>
        </a:solidFill>
        <a:ln>
          <a:solidFill>
            <a:schemeClr val="accent1">
              <a:lumMod val="60000"/>
              <a:lumOff val="40000"/>
              <a:alpha val="90000"/>
            </a:schemeClr>
          </a:solidFill>
        </a:ln>
      </dgm:spPr>
      <dgm:t>
        <a:bodyPr/>
        <a:lstStyle/>
        <a:p>
          <a:r>
            <a:rPr lang="en-US" dirty="0">
              <a:latin typeface="Lao UI" panose="020B0502040204020203" pitchFamily="34" charset="0"/>
              <a:ea typeface="Calibri" panose="020F0502020204030204" pitchFamily="34" charset="0"/>
            </a:rPr>
            <a:t>Share experiment results</a:t>
          </a:r>
          <a:endParaRPr lang="en-US" dirty="0">
            <a:latin typeface="Calibri" panose="020F0502020204030204" pitchFamily="34" charset="0"/>
            <a:ea typeface="Calibri" panose="020F0502020204030204" pitchFamily="34" charset="0"/>
          </a:endParaRPr>
        </a:p>
      </dgm:t>
    </dgm:pt>
    <dgm:pt modelId="{6A71E364-9EA9-41FE-BCFF-58954DB16344}" type="parTrans" cxnId="{83C55A4A-58AF-41E6-BEA0-A8244F3B6C39}">
      <dgm:prSet/>
      <dgm:spPr/>
      <dgm:t>
        <a:bodyPr/>
        <a:lstStyle/>
        <a:p>
          <a:endParaRPr lang="en-US"/>
        </a:p>
      </dgm:t>
    </dgm:pt>
    <dgm:pt modelId="{DD67F0F7-C5D7-4C37-8DD5-8A05FE203173}" type="sibTrans" cxnId="{83C55A4A-58AF-41E6-BEA0-A8244F3B6C39}">
      <dgm:prSet/>
      <dgm:spPr/>
      <dgm:t>
        <a:bodyPr/>
        <a:lstStyle/>
        <a:p>
          <a:endParaRPr lang="en-US"/>
        </a:p>
      </dgm:t>
    </dgm:pt>
    <dgm:pt modelId="{9C00ACD1-9CB2-4F72-9E90-EC4C67EAF7AD}" type="pres">
      <dgm:prSet presAssocID="{6F14FFA3-F0BF-44AE-99E6-71E0900686EF}" presName="Name0" presStyleCnt="0">
        <dgm:presLayoutVars>
          <dgm:dir/>
          <dgm:animLvl val="lvl"/>
          <dgm:resizeHandles val="exact"/>
        </dgm:presLayoutVars>
      </dgm:prSet>
      <dgm:spPr/>
    </dgm:pt>
    <dgm:pt modelId="{FD14AD9E-BDFD-400D-AA70-5708AEB59596}" type="pres">
      <dgm:prSet presAssocID="{74FA7C4C-8462-4F08-BAB0-6DED6610ADBE}" presName="composite" presStyleCnt="0"/>
      <dgm:spPr/>
    </dgm:pt>
    <dgm:pt modelId="{8B28AA48-E2DD-44D5-BCE2-83932A286717}" type="pres">
      <dgm:prSet presAssocID="{74FA7C4C-8462-4F08-BAB0-6DED6610ADBE}" presName="parTx" presStyleLbl="alignNode1" presStyleIdx="0" presStyleCnt="3">
        <dgm:presLayoutVars>
          <dgm:chMax val="0"/>
          <dgm:chPref val="0"/>
          <dgm:bulletEnabled val="1"/>
        </dgm:presLayoutVars>
      </dgm:prSet>
      <dgm:spPr/>
    </dgm:pt>
    <dgm:pt modelId="{13F1583C-F93A-492B-A129-F2369905601A}" type="pres">
      <dgm:prSet presAssocID="{74FA7C4C-8462-4F08-BAB0-6DED6610ADBE}" presName="desTx" presStyleLbl="alignAccFollowNode1" presStyleIdx="0" presStyleCnt="3">
        <dgm:presLayoutVars>
          <dgm:bulletEnabled val="1"/>
        </dgm:presLayoutVars>
      </dgm:prSet>
      <dgm:spPr/>
    </dgm:pt>
    <dgm:pt modelId="{FF056FDC-07AB-44C6-B53A-14AB8BCFD9A8}" type="pres">
      <dgm:prSet presAssocID="{2DD6DAFD-DEB1-423A-BCB8-F379A522B081}" presName="space" presStyleCnt="0"/>
      <dgm:spPr/>
    </dgm:pt>
    <dgm:pt modelId="{0499A153-4D80-4BFE-B229-0E3B3A4E2C04}" type="pres">
      <dgm:prSet presAssocID="{B5FECD2A-F984-44CF-96D6-84F08F72C8D4}" presName="composite" presStyleCnt="0"/>
      <dgm:spPr/>
    </dgm:pt>
    <dgm:pt modelId="{5535851D-00C4-4FC4-9F13-7B04E94A8738}" type="pres">
      <dgm:prSet presAssocID="{B5FECD2A-F984-44CF-96D6-84F08F72C8D4}" presName="parTx" presStyleLbl="alignNode1" presStyleIdx="1" presStyleCnt="3">
        <dgm:presLayoutVars>
          <dgm:chMax val="0"/>
          <dgm:chPref val="0"/>
          <dgm:bulletEnabled val="1"/>
        </dgm:presLayoutVars>
      </dgm:prSet>
      <dgm:spPr/>
    </dgm:pt>
    <dgm:pt modelId="{63788774-DDA9-48C2-A7C3-FB6270FEB9F9}" type="pres">
      <dgm:prSet presAssocID="{B5FECD2A-F984-44CF-96D6-84F08F72C8D4}" presName="desTx" presStyleLbl="alignAccFollowNode1" presStyleIdx="1" presStyleCnt="3">
        <dgm:presLayoutVars>
          <dgm:bulletEnabled val="1"/>
        </dgm:presLayoutVars>
      </dgm:prSet>
      <dgm:spPr/>
    </dgm:pt>
    <dgm:pt modelId="{BD696002-16C4-4B56-A677-E833ADB54DFC}" type="pres">
      <dgm:prSet presAssocID="{20BBD330-637F-4B52-B5C2-821131DFBD9F}" presName="space" presStyleCnt="0"/>
      <dgm:spPr/>
    </dgm:pt>
    <dgm:pt modelId="{EEE8A0CD-AD96-4456-9BA7-44B3CF9FE7C5}" type="pres">
      <dgm:prSet presAssocID="{343531A0-4111-4173-BB4F-8D7E8B0DDC1B}" presName="composite" presStyleCnt="0"/>
      <dgm:spPr/>
    </dgm:pt>
    <dgm:pt modelId="{C9F90FAD-F5D7-4BC1-BCEC-497235F9010C}" type="pres">
      <dgm:prSet presAssocID="{343531A0-4111-4173-BB4F-8D7E8B0DDC1B}" presName="parTx" presStyleLbl="alignNode1" presStyleIdx="2" presStyleCnt="3">
        <dgm:presLayoutVars>
          <dgm:chMax val="0"/>
          <dgm:chPref val="0"/>
          <dgm:bulletEnabled val="1"/>
        </dgm:presLayoutVars>
      </dgm:prSet>
      <dgm:spPr/>
    </dgm:pt>
    <dgm:pt modelId="{48C8B091-75E6-48D5-A249-1686FBA2CA50}" type="pres">
      <dgm:prSet presAssocID="{343531A0-4111-4173-BB4F-8D7E8B0DDC1B}" presName="desTx" presStyleLbl="alignAccFollowNode1" presStyleIdx="2" presStyleCnt="3">
        <dgm:presLayoutVars>
          <dgm:bulletEnabled val="1"/>
        </dgm:presLayoutVars>
      </dgm:prSet>
      <dgm:spPr/>
    </dgm:pt>
  </dgm:ptLst>
  <dgm:cxnLst>
    <dgm:cxn modelId="{E8E9F11B-3D32-47DA-8541-DCF893361AB8}" type="presOf" srcId="{32F4D0AF-35B7-4DF0-B7FE-EBF99C2B07C1}" destId="{48C8B091-75E6-48D5-A249-1686FBA2CA50}" srcOrd="0" destOrd="0" presId="urn:microsoft.com/office/officeart/2005/8/layout/hList1"/>
    <dgm:cxn modelId="{DF5C6825-743A-4192-A84E-284E26531264}" srcId="{6F14FFA3-F0BF-44AE-99E6-71E0900686EF}" destId="{B5FECD2A-F984-44CF-96D6-84F08F72C8D4}" srcOrd="1" destOrd="0" parTransId="{6A78EE6C-A119-4A71-8EE1-DBE2919A0F62}" sibTransId="{20BBD330-637F-4B52-B5C2-821131DFBD9F}"/>
    <dgm:cxn modelId="{FB171527-4214-4AC5-BDF4-F0B3E9B8A01F}" srcId="{6F14FFA3-F0BF-44AE-99E6-71E0900686EF}" destId="{74FA7C4C-8462-4F08-BAB0-6DED6610ADBE}" srcOrd="0" destOrd="0" parTransId="{22BC07F6-E275-41C3-AD62-FFA47EE1BA7D}" sibTransId="{2DD6DAFD-DEB1-423A-BCB8-F379A522B081}"/>
    <dgm:cxn modelId="{5080B93E-A069-4297-8D73-825F7D767695}" type="presOf" srcId="{4EA903E6-34C9-41C1-9672-A69E44BFA574}" destId="{13F1583C-F93A-492B-A129-F2369905601A}" srcOrd="0" destOrd="2" presId="urn:microsoft.com/office/officeart/2005/8/layout/hList1"/>
    <dgm:cxn modelId="{20416463-A942-4945-B083-B29591F0A167}" type="presOf" srcId="{6F14FFA3-F0BF-44AE-99E6-71E0900686EF}" destId="{9C00ACD1-9CB2-4F72-9E90-EC4C67EAF7AD}" srcOrd="0" destOrd="0" presId="urn:microsoft.com/office/officeart/2005/8/layout/hList1"/>
    <dgm:cxn modelId="{8A269046-90FC-46DB-B771-AEEE55D7C7C3}" type="presOf" srcId="{74FA7C4C-8462-4F08-BAB0-6DED6610ADBE}" destId="{8B28AA48-E2DD-44D5-BCE2-83932A286717}" srcOrd="0" destOrd="0" presId="urn:microsoft.com/office/officeart/2005/8/layout/hList1"/>
    <dgm:cxn modelId="{83C55A4A-58AF-41E6-BEA0-A8244F3B6C39}" srcId="{343531A0-4111-4173-BB4F-8D7E8B0DDC1B}" destId="{B4A1FEFF-83C4-4DED-85A1-788A328989AB}" srcOrd="1" destOrd="0" parTransId="{6A71E364-9EA9-41FE-BCFF-58954DB16344}" sibTransId="{DD67F0F7-C5D7-4C37-8DD5-8A05FE203173}"/>
    <dgm:cxn modelId="{C3B7C54C-7DD3-4795-8E54-3D287E741675}" srcId="{74FA7C4C-8462-4F08-BAB0-6DED6610ADBE}" destId="{BB77A6A5-2F73-4711-8540-8FEA05496E37}" srcOrd="1" destOrd="0" parTransId="{138C55BD-2042-4DEE-947A-312BE461C4A2}" sibTransId="{E59ACC52-2B3C-42FD-94A2-A10557307E3B}"/>
    <dgm:cxn modelId="{A548DD81-61A2-45DF-A84A-DEE7AD2D0AF1}" type="presOf" srcId="{343531A0-4111-4173-BB4F-8D7E8B0DDC1B}" destId="{C9F90FAD-F5D7-4BC1-BCEC-497235F9010C}" srcOrd="0" destOrd="0" presId="urn:microsoft.com/office/officeart/2005/8/layout/hList1"/>
    <dgm:cxn modelId="{CE291885-6212-4EDD-A16F-D19339BC4DF9}" type="presOf" srcId="{B4A1FEFF-83C4-4DED-85A1-788A328989AB}" destId="{48C8B091-75E6-48D5-A249-1686FBA2CA50}" srcOrd="0" destOrd="1" presId="urn:microsoft.com/office/officeart/2005/8/layout/hList1"/>
    <dgm:cxn modelId="{C58E5390-9346-4E96-B668-D07970057D50}" type="presOf" srcId="{3033AAD9-463B-4782-91C0-1DF2C0ABDC64}" destId="{63788774-DDA9-48C2-A7C3-FB6270FEB9F9}" srcOrd="0" destOrd="0" presId="urn:microsoft.com/office/officeart/2005/8/layout/hList1"/>
    <dgm:cxn modelId="{D802FD96-1BEA-46DB-9223-B219D769FED9}" type="presOf" srcId="{EC92DCBB-0B0F-4BFF-AB9B-137AEA157D22}" destId="{63788774-DDA9-48C2-A7C3-FB6270FEB9F9}" srcOrd="0" destOrd="2" presId="urn:microsoft.com/office/officeart/2005/8/layout/hList1"/>
    <dgm:cxn modelId="{C1A34297-774E-4BBE-AC99-AD98EA1D09BA}" srcId="{6F14FFA3-F0BF-44AE-99E6-71E0900686EF}" destId="{343531A0-4111-4173-BB4F-8D7E8B0DDC1B}" srcOrd="2" destOrd="0" parTransId="{776E1D7D-35F0-4443-B3CB-D526F0700309}" sibTransId="{F53FEB0F-372D-4085-8513-BF4735EDA277}"/>
    <dgm:cxn modelId="{462A1099-93E4-45AE-A104-F62D0B5E0DC6}" type="presOf" srcId="{BB77A6A5-2F73-4711-8540-8FEA05496E37}" destId="{13F1583C-F93A-492B-A129-F2369905601A}" srcOrd="0" destOrd="1" presId="urn:microsoft.com/office/officeart/2005/8/layout/hList1"/>
    <dgm:cxn modelId="{F3A35C9B-57D2-4515-97CA-4664E8637E12}" type="presOf" srcId="{B5FECD2A-F984-44CF-96D6-84F08F72C8D4}" destId="{5535851D-00C4-4FC4-9F13-7B04E94A8738}" srcOrd="0" destOrd="0" presId="urn:microsoft.com/office/officeart/2005/8/layout/hList1"/>
    <dgm:cxn modelId="{E1C7D19C-29F7-4C62-9DE2-7D796FA94760}" srcId="{B5FECD2A-F984-44CF-96D6-84F08F72C8D4}" destId="{3033AAD9-463B-4782-91C0-1DF2C0ABDC64}" srcOrd="0" destOrd="0" parTransId="{8E20047E-9EB3-4DDF-B26B-FFED2C834173}" sibTransId="{435F5CFB-A568-4AFB-83A5-E30C403BD666}"/>
    <dgm:cxn modelId="{F95F2C9E-1A52-4699-BB7A-DD0397F3B373}" srcId="{74FA7C4C-8462-4F08-BAB0-6DED6610ADBE}" destId="{02F98527-8235-4E75-946F-1906672CB6A0}" srcOrd="0" destOrd="0" parTransId="{E46CB826-AD8A-438A-A9CF-4525D3F89284}" sibTransId="{1188E95B-0A57-403B-98D1-1AEC39156DB0}"/>
    <dgm:cxn modelId="{A5BE54A1-948D-4AA4-8FEA-14568945055D}" srcId="{B5FECD2A-F984-44CF-96D6-84F08F72C8D4}" destId="{EC92DCBB-0B0F-4BFF-AB9B-137AEA157D22}" srcOrd="2" destOrd="0" parTransId="{7CAD35A0-271E-4E5B-8418-0989F3D74F2C}" sibTransId="{E804FF78-35DC-4103-B4E8-06F6D5C2486C}"/>
    <dgm:cxn modelId="{E19141BC-0E53-41F0-9529-A56AD1EF6784}" type="presOf" srcId="{02F98527-8235-4E75-946F-1906672CB6A0}" destId="{13F1583C-F93A-492B-A129-F2369905601A}" srcOrd="0" destOrd="0" presId="urn:microsoft.com/office/officeart/2005/8/layout/hList1"/>
    <dgm:cxn modelId="{80FF96BC-4EC8-43C1-A91A-A0637D33BADC}" srcId="{343531A0-4111-4173-BB4F-8D7E8B0DDC1B}" destId="{32F4D0AF-35B7-4DF0-B7FE-EBF99C2B07C1}" srcOrd="0" destOrd="0" parTransId="{E80EB8AF-4428-4365-AA74-B82029387530}" sibTransId="{43E87D97-E06E-48C3-A549-85B830133ACD}"/>
    <dgm:cxn modelId="{D0D030CC-CF53-4924-B08B-C387E5A9A12C}" srcId="{74FA7C4C-8462-4F08-BAB0-6DED6610ADBE}" destId="{4EA903E6-34C9-41C1-9672-A69E44BFA574}" srcOrd="2" destOrd="0" parTransId="{247D7BAA-686A-428E-9EEE-1C91B56BB831}" sibTransId="{6B33EF13-FFE1-4688-95DE-EC12B8F5E4B9}"/>
    <dgm:cxn modelId="{E6F77CE3-2585-4A1E-AAB5-F53ACB7437F9}" srcId="{B5FECD2A-F984-44CF-96D6-84F08F72C8D4}" destId="{3109FF51-E4F1-4E19-A0ED-DF69F3168066}" srcOrd="1" destOrd="0" parTransId="{CEC0CDDA-15A9-4508-A822-D34807D456D3}" sibTransId="{455BC800-BB7B-4CC2-B1BF-27AAA3AED33B}"/>
    <dgm:cxn modelId="{2B2EFDFC-DCCE-42B3-AF21-304AC323D90E}" type="presOf" srcId="{3109FF51-E4F1-4E19-A0ED-DF69F3168066}" destId="{63788774-DDA9-48C2-A7C3-FB6270FEB9F9}" srcOrd="0" destOrd="1" presId="urn:microsoft.com/office/officeart/2005/8/layout/hList1"/>
    <dgm:cxn modelId="{7E21733C-CAE9-419A-A517-56544555E548}" type="presParOf" srcId="{9C00ACD1-9CB2-4F72-9E90-EC4C67EAF7AD}" destId="{FD14AD9E-BDFD-400D-AA70-5708AEB59596}" srcOrd="0" destOrd="0" presId="urn:microsoft.com/office/officeart/2005/8/layout/hList1"/>
    <dgm:cxn modelId="{97E8F206-3848-46EF-9E48-1C2F1FDC1263}" type="presParOf" srcId="{FD14AD9E-BDFD-400D-AA70-5708AEB59596}" destId="{8B28AA48-E2DD-44D5-BCE2-83932A286717}" srcOrd="0" destOrd="0" presId="urn:microsoft.com/office/officeart/2005/8/layout/hList1"/>
    <dgm:cxn modelId="{F1913A77-06E1-4637-AAA6-87C6E4CC05CF}" type="presParOf" srcId="{FD14AD9E-BDFD-400D-AA70-5708AEB59596}" destId="{13F1583C-F93A-492B-A129-F2369905601A}" srcOrd="1" destOrd="0" presId="urn:microsoft.com/office/officeart/2005/8/layout/hList1"/>
    <dgm:cxn modelId="{4F10CBFD-3F17-4804-B901-BC47137C2BCD}" type="presParOf" srcId="{9C00ACD1-9CB2-4F72-9E90-EC4C67EAF7AD}" destId="{FF056FDC-07AB-44C6-B53A-14AB8BCFD9A8}" srcOrd="1" destOrd="0" presId="urn:microsoft.com/office/officeart/2005/8/layout/hList1"/>
    <dgm:cxn modelId="{0A370099-F83B-4358-86BA-91ADA797B31E}" type="presParOf" srcId="{9C00ACD1-9CB2-4F72-9E90-EC4C67EAF7AD}" destId="{0499A153-4D80-4BFE-B229-0E3B3A4E2C04}" srcOrd="2" destOrd="0" presId="urn:microsoft.com/office/officeart/2005/8/layout/hList1"/>
    <dgm:cxn modelId="{D091463D-DA03-4E95-9618-F806E3314FD3}" type="presParOf" srcId="{0499A153-4D80-4BFE-B229-0E3B3A4E2C04}" destId="{5535851D-00C4-4FC4-9F13-7B04E94A8738}" srcOrd="0" destOrd="0" presId="urn:microsoft.com/office/officeart/2005/8/layout/hList1"/>
    <dgm:cxn modelId="{3EECEBB1-3C3B-492F-B726-62379F9795A8}" type="presParOf" srcId="{0499A153-4D80-4BFE-B229-0E3B3A4E2C04}" destId="{63788774-DDA9-48C2-A7C3-FB6270FEB9F9}" srcOrd="1" destOrd="0" presId="urn:microsoft.com/office/officeart/2005/8/layout/hList1"/>
    <dgm:cxn modelId="{58641556-D107-4D78-A511-81D1A7C80106}" type="presParOf" srcId="{9C00ACD1-9CB2-4F72-9E90-EC4C67EAF7AD}" destId="{BD696002-16C4-4B56-A677-E833ADB54DFC}" srcOrd="3" destOrd="0" presId="urn:microsoft.com/office/officeart/2005/8/layout/hList1"/>
    <dgm:cxn modelId="{4ADB4B92-9DEB-4A5E-AE7B-9BFB217A9207}" type="presParOf" srcId="{9C00ACD1-9CB2-4F72-9E90-EC4C67EAF7AD}" destId="{EEE8A0CD-AD96-4456-9BA7-44B3CF9FE7C5}" srcOrd="4" destOrd="0" presId="urn:microsoft.com/office/officeart/2005/8/layout/hList1"/>
    <dgm:cxn modelId="{C854E79D-5C80-4656-BBC5-1087F926505B}" type="presParOf" srcId="{EEE8A0CD-AD96-4456-9BA7-44B3CF9FE7C5}" destId="{C9F90FAD-F5D7-4BC1-BCEC-497235F9010C}" srcOrd="0" destOrd="0" presId="urn:microsoft.com/office/officeart/2005/8/layout/hList1"/>
    <dgm:cxn modelId="{FF3E8A43-BA5F-4943-A472-736DBD0084E4}" type="presParOf" srcId="{EEE8A0CD-AD96-4456-9BA7-44B3CF9FE7C5}" destId="{48C8B091-75E6-48D5-A249-1686FBA2CA5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DE283678-B2CC-4380-BC2C-8A866CC4EADD}">
      <dgm:prSet phldrT="[Text]" custT="1"/>
      <dgm:spPr>
        <a:solidFill>
          <a:schemeClr val="accent1"/>
        </a:solidFill>
        <a:ln>
          <a:solidFill>
            <a:schemeClr val="accent1"/>
          </a:solidFill>
        </a:ln>
      </dgm:spPr>
      <dgm:t>
        <a:bodyPr/>
        <a:lstStyle/>
        <a:p>
          <a:r>
            <a:rPr lang="en-US" sz="1200" dirty="0"/>
            <a:t>Data Consolidation</a:t>
          </a:r>
          <a:endParaRPr lang="en-GB" sz="1200" dirty="0"/>
        </a:p>
      </dgm:t>
    </dgm:pt>
    <dgm:pt modelId="{ADCF8373-46D0-4AC5-A649-3D23C80E26FD}" type="parTrans" cxnId="{AC74388E-BA99-4EE4-B783-662A6D225360}">
      <dgm:prSet/>
      <dgm:spPr/>
      <dgm:t>
        <a:bodyPr/>
        <a:lstStyle/>
        <a:p>
          <a:endParaRPr lang="en-GB"/>
        </a:p>
      </dgm:t>
    </dgm:pt>
    <dgm:pt modelId="{416C0F64-D6EC-41B9-AFD6-26DD0FA65D69}" type="sibTrans" cxnId="{AC74388E-BA99-4EE4-B783-662A6D225360}">
      <dgm:prSet/>
      <dgm:spPr/>
      <dgm:t>
        <a:bodyPr/>
        <a:lstStyle/>
        <a:p>
          <a:endParaRPr lang="en-GB"/>
        </a:p>
      </dgm:t>
    </dgm:pt>
    <dgm:pt modelId="{4BD94CF4-73E9-4E3E-B4D1-ACB7CD1D3129}">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Network Design</a:t>
          </a:r>
          <a:endParaRPr lang="en-GB" sz="1200" dirty="0"/>
        </a:p>
      </dgm:t>
    </dgm:pt>
    <dgm:pt modelId="{09BECC97-2FC3-4656-B07C-CAE97D44000B}" type="parTrans" cxnId="{05532980-CAF8-47D3-8954-65459B2DB8C1}">
      <dgm:prSet/>
      <dgm:spPr/>
      <dgm:t>
        <a:bodyPr/>
        <a:lstStyle/>
        <a:p>
          <a:endParaRPr lang="en-GB"/>
        </a:p>
      </dgm:t>
    </dgm:pt>
    <dgm:pt modelId="{4B7E32C8-5553-4FE6-BD8E-E1AAADD3558B}" type="sibTrans" cxnId="{05532980-CAF8-47D3-8954-65459B2DB8C1}">
      <dgm:prSet/>
      <dgm:spPr/>
      <dgm:t>
        <a:bodyPr/>
        <a:lstStyle/>
        <a:p>
          <a:endParaRPr lang="en-GB"/>
        </a:p>
      </dgm:t>
    </dgm:pt>
    <dgm:pt modelId="{4886298E-F165-4CAC-A536-FF91481F83AE}">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Understand Consumer Behaviour</a:t>
          </a:r>
          <a:endParaRPr lang="en-GB" sz="1200" dirty="0"/>
        </a:p>
      </dgm:t>
    </dgm:pt>
    <dgm:pt modelId="{6827ECD9-8749-4E2E-BDD9-ED632E489A8E}" type="parTrans" cxnId="{B98CF458-45D3-4C90-A2B0-EC7E45CBFC6B}">
      <dgm:prSet/>
      <dgm:spPr/>
      <dgm:t>
        <a:bodyPr/>
        <a:lstStyle/>
        <a:p>
          <a:endParaRPr lang="en-GB"/>
        </a:p>
      </dgm:t>
    </dgm:pt>
    <dgm:pt modelId="{7AD2EEDE-3471-4CAD-9192-7DFE6BE1ED05}" type="sibTrans" cxnId="{B98CF458-45D3-4C90-A2B0-EC7E45CBFC6B}">
      <dgm:prSet/>
      <dgm:spPr/>
      <dgm:t>
        <a:bodyPr/>
        <a:lstStyle/>
        <a:p>
          <a:endParaRPr lang="en-GB"/>
        </a:p>
      </dgm:t>
    </dgm:pt>
    <dgm:pt modelId="{070BFF66-FE67-416D-85D3-66C59E46FFFA}">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Simulation Tool</a:t>
          </a:r>
          <a:endParaRPr lang="en-GB" sz="1200" dirty="0"/>
        </a:p>
      </dgm:t>
    </dgm:pt>
    <dgm:pt modelId="{25AFC9A1-C755-4211-9DD8-084B08641C16}" type="parTrans" cxnId="{F0717F2B-2EAA-4248-8B7B-3FD442187D05}">
      <dgm:prSet/>
      <dgm:spPr/>
      <dgm:t>
        <a:bodyPr/>
        <a:lstStyle/>
        <a:p>
          <a:endParaRPr lang="en-GB"/>
        </a:p>
      </dgm:t>
    </dgm:pt>
    <dgm:pt modelId="{F342857F-FB82-450C-9BD3-6188240E8BE2}" type="sibTrans" cxnId="{F0717F2B-2EAA-4248-8B7B-3FD442187D05}">
      <dgm:prSet/>
      <dgm:spPr/>
      <dgm:t>
        <a:bodyPr/>
        <a:lstStyle/>
        <a:p>
          <a:endParaRPr lang="en-GB"/>
        </a:p>
      </dgm:t>
    </dgm:pt>
    <dgm:pt modelId="{1983A7EC-998F-478E-AED9-13B45247DA92}">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Productize</a:t>
          </a:r>
          <a:endParaRPr lang="en-GB" sz="1200" dirty="0"/>
        </a:p>
      </dgm:t>
    </dgm:pt>
    <dgm:pt modelId="{32331F24-6BBA-4A85-883D-62173831B25E}" type="parTrans" cxnId="{B5236BCF-42B0-4C64-A39B-825BDFA58881}">
      <dgm:prSet/>
      <dgm:spPr/>
      <dgm:t>
        <a:bodyPr/>
        <a:lstStyle/>
        <a:p>
          <a:endParaRPr lang="en-GB"/>
        </a:p>
      </dgm:t>
    </dgm:pt>
    <dgm:pt modelId="{CB362A39-ACDE-421B-88BD-FE16FB82C1A0}" type="sibTrans" cxnId="{B5236BCF-42B0-4C64-A39B-825BDFA58881}">
      <dgm:prSet/>
      <dgm:spPr/>
      <dgm:t>
        <a:bodyPr/>
        <a:lstStyle/>
        <a:p>
          <a:endParaRPr lang="en-GB"/>
        </a:p>
      </dgm:t>
    </dgm:pt>
    <dgm:pt modelId="{0D7DE251-5A02-4331-9589-0B72A7A1B4AE}" type="pres">
      <dgm:prSet presAssocID="{B356C3A7-C8AC-485C-8AF9-B616B6EC16E9}" presName="Name0" presStyleCnt="0">
        <dgm:presLayoutVars>
          <dgm:dir/>
          <dgm:animLvl val="lvl"/>
          <dgm:resizeHandles val="exact"/>
        </dgm:presLayoutVars>
      </dgm:prSet>
      <dgm:spPr/>
    </dgm:pt>
    <dgm:pt modelId="{FE0E2E87-58A7-42FE-BE25-E49BD1E13B40}" type="pres">
      <dgm:prSet presAssocID="{DE283678-B2CC-4380-BC2C-8A866CC4EADD}" presName="parTxOnly" presStyleLbl="node1" presStyleIdx="0" presStyleCnt="5">
        <dgm:presLayoutVars>
          <dgm:chMax val="0"/>
          <dgm:chPref val="0"/>
          <dgm:bulletEnabled val="1"/>
        </dgm:presLayoutVars>
      </dgm:prSet>
      <dgm:spPr/>
    </dgm:pt>
    <dgm:pt modelId="{B86D2D8D-687F-4B6D-8C6F-149B2B791ED4}" type="pres">
      <dgm:prSet presAssocID="{416C0F64-D6EC-41B9-AFD6-26DD0FA65D69}" presName="parTxOnlySpace" presStyleCnt="0"/>
      <dgm:spPr/>
    </dgm:pt>
    <dgm:pt modelId="{1C040551-2A07-4762-A0CF-C653443BE415}" type="pres">
      <dgm:prSet presAssocID="{4BD94CF4-73E9-4E3E-B4D1-ACB7CD1D3129}" presName="parTxOnly" presStyleLbl="node1" presStyleIdx="1" presStyleCnt="5">
        <dgm:presLayoutVars>
          <dgm:chMax val="0"/>
          <dgm:chPref val="0"/>
          <dgm:bulletEnabled val="1"/>
        </dgm:presLayoutVars>
      </dgm:prSet>
      <dgm:spPr/>
    </dgm:pt>
    <dgm:pt modelId="{18F563D7-6B0B-4B31-AD94-7E43C03ECC55}" type="pres">
      <dgm:prSet presAssocID="{4B7E32C8-5553-4FE6-BD8E-E1AAADD3558B}" presName="parTxOnlySpace" presStyleCnt="0"/>
      <dgm:spPr/>
    </dgm:pt>
    <dgm:pt modelId="{320E4D17-35E7-4B87-BF43-B4B4B513E4AD}" type="pres">
      <dgm:prSet presAssocID="{4886298E-F165-4CAC-A536-FF91481F83AE}" presName="parTxOnly" presStyleLbl="node1" presStyleIdx="2" presStyleCnt="5">
        <dgm:presLayoutVars>
          <dgm:chMax val="0"/>
          <dgm:chPref val="0"/>
          <dgm:bulletEnabled val="1"/>
        </dgm:presLayoutVars>
      </dgm:prSet>
      <dgm:spPr/>
    </dgm:pt>
    <dgm:pt modelId="{3361DD6A-44F2-471C-B2A4-E162D7F27E3D}" type="pres">
      <dgm:prSet presAssocID="{7AD2EEDE-3471-4CAD-9192-7DFE6BE1ED05}" presName="parTxOnlySpace" presStyleCnt="0"/>
      <dgm:spPr/>
    </dgm:pt>
    <dgm:pt modelId="{8B18B2FF-AAEB-4CCD-A436-F7107BE94E54}" type="pres">
      <dgm:prSet presAssocID="{070BFF66-FE67-416D-85D3-66C59E46FFFA}" presName="parTxOnly" presStyleLbl="node1" presStyleIdx="3" presStyleCnt="5">
        <dgm:presLayoutVars>
          <dgm:chMax val="0"/>
          <dgm:chPref val="0"/>
          <dgm:bulletEnabled val="1"/>
        </dgm:presLayoutVars>
      </dgm:prSet>
      <dgm:spPr/>
    </dgm:pt>
    <dgm:pt modelId="{1DE01E3E-0EB6-42EE-9FF2-4D7D6583C842}" type="pres">
      <dgm:prSet presAssocID="{F342857F-FB82-450C-9BD3-6188240E8BE2}" presName="parTxOnlySpace" presStyleCnt="0"/>
      <dgm:spPr/>
    </dgm:pt>
    <dgm:pt modelId="{517EA4B4-2D1A-456E-8D39-496C5B517D79}" type="pres">
      <dgm:prSet presAssocID="{1983A7EC-998F-478E-AED9-13B45247DA92}" presName="parTxOnly" presStyleLbl="node1" presStyleIdx="4" presStyleCnt="5">
        <dgm:presLayoutVars>
          <dgm:chMax val="0"/>
          <dgm:chPref val="0"/>
          <dgm:bulletEnabled val="1"/>
        </dgm:presLayoutVars>
      </dgm:prSet>
      <dgm:spPr/>
    </dgm:pt>
  </dgm:ptLst>
  <dgm:cxnLst>
    <dgm:cxn modelId="{F0717F2B-2EAA-4248-8B7B-3FD442187D05}" srcId="{B356C3A7-C8AC-485C-8AF9-B616B6EC16E9}" destId="{070BFF66-FE67-416D-85D3-66C59E46FFFA}" srcOrd="3" destOrd="0" parTransId="{25AFC9A1-C755-4211-9DD8-084B08641C16}" sibTransId="{F342857F-FB82-450C-9BD3-6188240E8BE2}"/>
    <dgm:cxn modelId="{9C520465-3B5B-4C0B-AB74-AFCA6EBEE358}" type="presOf" srcId="{1983A7EC-998F-478E-AED9-13B45247DA92}" destId="{517EA4B4-2D1A-456E-8D39-496C5B517D79}" srcOrd="0" destOrd="0" presId="urn:microsoft.com/office/officeart/2005/8/layout/chevron1"/>
    <dgm:cxn modelId="{B98CF458-45D3-4C90-A2B0-EC7E45CBFC6B}" srcId="{B356C3A7-C8AC-485C-8AF9-B616B6EC16E9}" destId="{4886298E-F165-4CAC-A536-FF91481F83AE}" srcOrd="2" destOrd="0" parTransId="{6827ECD9-8749-4E2E-BDD9-ED632E489A8E}" sibTransId="{7AD2EEDE-3471-4CAD-9192-7DFE6BE1ED05}"/>
    <dgm:cxn modelId="{05532980-CAF8-47D3-8954-65459B2DB8C1}" srcId="{B356C3A7-C8AC-485C-8AF9-B616B6EC16E9}" destId="{4BD94CF4-73E9-4E3E-B4D1-ACB7CD1D3129}" srcOrd="1" destOrd="0" parTransId="{09BECC97-2FC3-4656-B07C-CAE97D44000B}" sibTransId="{4B7E32C8-5553-4FE6-BD8E-E1AAADD3558B}"/>
    <dgm:cxn modelId="{901B5E88-09F3-4683-B96D-7560CA2082F9}" type="presOf" srcId="{B356C3A7-C8AC-485C-8AF9-B616B6EC16E9}" destId="{0D7DE251-5A02-4331-9589-0B72A7A1B4AE}" srcOrd="0" destOrd="0" presId="urn:microsoft.com/office/officeart/2005/8/layout/chevron1"/>
    <dgm:cxn modelId="{AC74388E-BA99-4EE4-B783-662A6D225360}" srcId="{B356C3A7-C8AC-485C-8AF9-B616B6EC16E9}" destId="{DE283678-B2CC-4380-BC2C-8A866CC4EADD}" srcOrd="0" destOrd="0" parTransId="{ADCF8373-46D0-4AC5-A649-3D23C80E26FD}" sibTransId="{416C0F64-D6EC-41B9-AFD6-26DD0FA65D69}"/>
    <dgm:cxn modelId="{0FB15998-3965-4673-B30D-8E580F4065C9}" type="presOf" srcId="{4886298E-F165-4CAC-A536-FF91481F83AE}" destId="{320E4D17-35E7-4B87-BF43-B4B4B513E4AD}" srcOrd="0" destOrd="0" presId="urn:microsoft.com/office/officeart/2005/8/layout/chevron1"/>
    <dgm:cxn modelId="{6F5885A8-4618-4E3F-8131-0DF5C36A9577}" type="presOf" srcId="{4BD94CF4-73E9-4E3E-B4D1-ACB7CD1D3129}" destId="{1C040551-2A07-4762-A0CF-C653443BE415}" srcOrd="0" destOrd="0" presId="urn:microsoft.com/office/officeart/2005/8/layout/chevron1"/>
    <dgm:cxn modelId="{CC8C17C8-D251-40CC-BCB2-A0EAAD71F68F}" type="presOf" srcId="{DE283678-B2CC-4380-BC2C-8A866CC4EADD}" destId="{FE0E2E87-58A7-42FE-BE25-E49BD1E13B40}" srcOrd="0" destOrd="0" presId="urn:microsoft.com/office/officeart/2005/8/layout/chevron1"/>
    <dgm:cxn modelId="{B5236BCF-42B0-4C64-A39B-825BDFA58881}" srcId="{B356C3A7-C8AC-485C-8AF9-B616B6EC16E9}" destId="{1983A7EC-998F-478E-AED9-13B45247DA92}" srcOrd="4" destOrd="0" parTransId="{32331F24-6BBA-4A85-883D-62173831B25E}" sibTransId="{CB362A39-ACDE-421B-88BD-FE16FB82C1A0}"/>
    <dgm:cxn modelId="{A242F6F5-5A90-4F96-8F2D-73B71DEE393E}" type="presOf" srcId="{070BFF66-FE67-416D-85D3-66C59E46FFFA}" destId="{8B18B2FF-AAEB-4CCD-A436-F7107BE94E54}" srcOrd="0" destOrd="0" presId="urn:microsoft.com/office/officeart/2005/8/layout/chevron1"/>
    <dgm:cxn modelId="{5B298630-149D-4C27-B06A-CB9B655CC09E}" type="presParOf" srcId="{0D7DE251-5A02-4331-9589-0B72A7A1B4AE}" destId="{FE0E2E87-58A7-42FE-BE25-E49BD1E13B40}" srcOrd="0" destOrd="0" presId="urn:microsoft.com/office/officeart/2005/8/layout/chevron1"/>
    <dgm:cxn modelId="{75A10530-ACD1-4EB3-82CE-FEF6A0AF6753}" type="presParOf" srcId="{0D7DE251-5A02-4331-9589-0B72A7A1B4AE}" destId="{B86D2D8D-687F-4B6D-8C6F-149B2B791ED4}" srcOrd="1" destOrd="0" presId="urn:microsoft.com/office/officeart/2005/8/layout/chevron1"/>
    <dgm:cxn modelId="{94A2E0AE-8647-4D42-9134-7A6833D9BF57}" type="presParOf" srcId="{0D7DE251-5A02-4331-9589-0B72A7A1B4AE}" destId="{1C040551-2A07-4762-A0CF-C653443BE415}" srcOrd="2" destOrd="0" presId="urn:microsoft.com/office/officeart/2005/8/layout/chevron1"/>
    <dgm:cxn modelId="{A29797A7-CBF3-42A1-9DD4-C45BED99135B}" type="presParOf" srcId="{0D7DE251-5A02-4331-9589-0B72A7A1B4AE}" destId="{18F563D7-6B0B-4B31-AD94-7E43C03ECC55}" srcOrd="3" destOrd="0" presId="urn:microsoft.com/office/officeart/2005/8/layout/chevron1"/>
    <dgm:cxn modelId="{0ED0EB72-6AFD-4648-90F9-DCBF21703D6B}" type="presParOf" srcId="{0D7DE251-5A02-4331-9589-0B72A7A1B4AE}" destId="{320E4D17-35E7-4B87-BF43-B4B4B513E4AD}" srcOrd="4" destOrd="0" presId="urn:microsoft.com/office/officeart/2005/8/layout/chevron1"/>
    <dgm:cxn modelId="{F451E692-6CA8-4474-B679-135FDD662E1D}" type="presParOf" srcId="{0D7DE251-5A02-4331-9589-0B72A7A1B4AE}" destId="{3361DD6A-44F2-471C-B2A4-E162D7F27E3D}" srcOrd="5" destOrd="0" presId="urn:microsoft.com/office/officeart/2005/8/layout/chevron1"/>
    <dgm:cxn modelId="{3BA1549C-745E-43E5-AD0B-850CA4BF2C39}" type="presParOf" srcId="{0D7DE251-5A02-4331-9589-0B72A7A1B4AE}" destId="{8B18B2FF-AAEB-4CCD-A436-F7107BE94E54}" srcOrd="6" destOrd="0" presId="urn:microsoft.com/office/officeart/2005/8/layout/chevron1"/>
    <dgm:cxn modelId="{D86C01C8-0C5C-4CC5-81FE-2CD67FA9647A}" type="presParOf" srcId="{0D7DE251-5A02-4331-9589-0B72A7A1B4AE}" destId="{1DE01E3E-0EB6-42EE-9FF2-4D7D6583C842}" srcOrd="7" destOrd="0" presId="urn:microsoft.com/office/officeart/2005/8/layout/chevron1"/>
    <dgm:cxn modelId="{DB0DF403-EEC4-4D13-9252-21369C4C0327}" type="presParOf" srcId="{0D7DE251-5A02-4331-9589-0B72A7A1B4AE}" destId="{517EA4B4-2D1A-456E-8D39-496C5B517D79}"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DE283678-B2CC-4380-BC2C-8A866CC4EADD}">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Data Consolidation</a:t>
          </a:r>
          <a:endParaRPr lang="en-GB" sz="1200" dirty="0"/>
        </a:p>
      </dgm:t>
    </dgm:pt>
    <dgm:pt modelId="{ADCF8373-46D0-4AC5-A649-3D23C80E26FD}" type="parTrans" cxnId="{AC74388E-BA99-4EE4-B783-662A6D225360}">
      <dgm:prSet/>
      <dgm:spPr/>
      <dgm:t>
        <a:bodyPr/>
        <a:lstStyle/>
        <a:p>
          <a:endParaRPr lang="en-GB"/>
        </a:p>
      </dgm:t>
    </dgm:pt>
    <dgm:pt modelId="{416C0F64-D6EC-41B9-AFD6-26DD0FA65D69}" type="sibTrans" cxnId="{AC74388E-BA99-4EE4-B783-662A6D225360}">
      <dgm:prSet/>
      <dgm:spPr/>
      <dgm:t>
        <a:bodyPr/>
        <a:lstStyle/>
        <a:p>
          <a:endParaRPr lang="en-GB"/>
        </a:p>
      </dgm:t>
    </dgm:pt>
    <dgm:pt modelId="{4BD94CF4-73E9-4E3E-B4D1-ACB7CD1D3129}">
      <dgm:prSet phldrT="[Text]" custT="1"/>
      <dgm:spPr>
        <a:solidFill>
          <a:schemeClr val="accent1"/>
        </a:solidFill>
        <a:ln>
          <a:solidFill>
            <a:schemeClr val="accent1"/>
          </a:solidFill>
        </a:ln>
      </dgm:spPr>
      <dgm:t>
        <a:bodyPr/>
        <a:lstStyle/>
        <a:p>
          <a:r>
            <a:rPr lang="en-US" sz="1200" dirty="0"/>
            <a:t>Network Design</a:t>
          </a:r>
          <a:endParaRPr lang="en-GB" sz="1200" dirty="0"/>
        </a:p>
      </dgm:t>
    </dgm:pt>
    <dgm:pt modelId="{09BECC97-2FC3-4656-B07C-CAE97D44000B}" type="parTrans" cxnId="{05532980-CAF8-47D3-8954-65459B2DB8C1}">
      <dgm:prSet/>
      <dgm:spPr/>
      <dgm:t>
        <a:bodyPr/>
        <a:lstStyle/>
        <a:p>
          <a:endParaRPr lang="en-GB"/>
        </a:p>
      </dgm:t>
    </dgm:pt>
    <dgm:pt modelId="{4B7E32C8-5553-4FE6-BD8E-E1AAADD3558B}" type="sibTrans" cxnId="{05532980-CAF8-47D3-8954-65459B2DB8C1}">
      <dgm:prSet/>
      <dgm:spPr/>
      <dgm:t>
        <a:bodyPr/>
        <a:lstStyle/>
        <a:p>
          <a:endParaRPr lang="en-GB"/>
        </a:p>
      </dgm:t>
    </dgm:pt>
    <dgm:pt modelId="{4886298E-F165-4CAC-A536-FF91481F83AE}">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Understand Consumer Behaviour</a:t>
          </a:r>
          <a:endParaRPr lang="en-GB" sz="1200" dirty="0"/>
        </a:p>
      </dgm:t>
    </dgm:pt>
    <dgm:pt modelId="{6827ECD9-8749-4E2E-BDD9-ED632E489A8E}" type="parTrans" cxnId="{B98CF458-45D3-4C90-A2B0-EC7E45CBFC6B}">
      <dgm:prSet/>
      <dgm:spPr/>
      <dgm:t>
        <a:bodyPr/>
        <a:lstStyle/>
        <a:p>
          <a:endParaRPr lang="en-GB"/>
        </a:p>
      </dgm:t>
    </dgm:pt>
    <dgm:pt modelId="{7AD2EEDE-3471-4CAD-9192-7DFE6BE1ED05}" type="sibTrans" cxnId="{B98CF458-45D3-4C90-A2B0-EC7E45CBFC6B}">
      <dgm:prSet/>
      <dgm:spPr/>
      <dgm:t>
        <a:bodyPr/>
        <a:lstStyle/>
        <a:p>
          <a:endParaRPr lang="en-GB"/>
        </a:p>
      </dgm:t>
    </dgm:pt>
    <dgm:pt modelId="{070BFF66-FE67-416D-85D3-66C59E46FFFA}">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Simulation Tool</a:t>
          </a:r>
          <a:endParaRPr lang="en-GB" sz="1200" dirty="0"/>
        </a:p>
      </dgm:t>
    </dgm:pt>
    <dgm:pt modelId="{25AFC9A1-C755-4211-9DD8-084B08641C16}" type="parTrans" cxnId="{F0717F2B-2EAA-4248-8B7B-3FD442187D05}">
      <dgm:prSet/>
      <dgm:spPr/>
      <dgm:t>
        <a:bodyPr/>
        <a:lstStyle/>
        <a:p>
          <a:endParaRPr lang="en-GB"/>
        </a:p>
      </dgm:t>
    </dgm:pt>
    <dgm:pt modelId="{F342857F-FB82-450C-9BD3-6188240E8BE2}" type="sibTrans" cxnId="{F0717F2B-2EAA-4248-8B7B-3FD442187D05}">
      <dgm:prSet/>
      <dgm:spPr/>
      <dgm:t>
        <a:bodyPr/>
        <a:lstStyle/>
        <a:p>
          <a:endParaRPr lang="en-GB"/>
        </a:p>
      </dgm:t>
    </dgm:pt>
    <dgm:pt modelId="{1983A7EC-998F-478E-AED9-13B45247DA92}">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Productize</a:t>
          </a:r>
          <a:endParaRPr lang="en-GB" sz="1200" dirty="0"/>
        </a:p>
      </dgm:t>
    </dgm:pt>
    <dgm:pt modelId="{32331F24-6BBA-4A85-883D-62173831B25E}" type="parTrans" cxnId="{B5236BCF-42B0-4C64-A39B-825BDFA58881}">
      <dgm:prSet/>
      <dgm:spPr/>
      <dgm:t>
        <a:bodyPr/>
        <a:lstStyle/>
        <a:p>
          <a:endParaRPr lang="en-GB"/>
        </a:p>
      </dgm:t>
    </dgm:pt>
    <dgm:pt modelId="{CB362A39-ACDE-421B-88BD-FE16FB82C1A0}" type="sibTrans" cxnId="{B5236BCF-42B0-4C64-A39B-825BDFA58881}">
      <dgm:prSet/>
      <dgm:spPr/>
      <dgm:t>
        <a:bodyPr/>
        <a:lstStyle/>
        <a:p>
          <a:endParaRPr lang="en-GB"/>
        </a:p>
      </dgm:t>
    </dgm:pt>
    <dgm:pt modelId="{0D7DE251-5A02-4331-9589-0B72A7A1B4AE}" type="pres">
      <dgm:prSet presAssocID="{B356C3A7-C8AC-485C-8AF9-B616B6EC16E9}" presName="Name0" presStyleCnt="0">
        <dgm:presLayoutVars>
          <dgm:dir/>
          <dgm:animLvl val="lvl"/>
          <dgm:resizeHandles val="exact"/>
        </dgm:presLayoutVars>
      </dgm:prSet>
      <dgm:spPr/>
    </dgm:pt>
    <dgm:pt modelId="{FE0E2E87-58A7-42FE-BE25-E49BD1E13B40}" type="pres">
      <dgm:prSet presAssocID="{DE283678-B2CC-4380-BC2C-8A866CC4EADD}" presName="parTxOnly" presStyleLbl="node1" presStyleIdx="0" presStyleCnt="5">
        <dgm:presLayoutVars>
          <dgm:chMax val="0"/>
          <dgm:chPref val="0"/>
          <dgm:bulletEnabled val="1"/>
        </dgm:presLayoutVars>
      </dgm:prSet>
      <dgm:spPr/>
    </dgm:pt>
    <dgm:pt modelId="{B86D2D8D-687F-4B6D-8C6F-149B2B791ED4}" type="pres">
      <dgm:prSet presAssocID="{416C0F64-D6EC-41B9-AFD6-26DD0FA65D69}" presName="parTxOnlySpace" presStyleCnt="0"/>
      <dgm:spPr/>
    </dgm:pt>
    <dgm:pt modelId="{1C040551-2A07-4762-A0CF-C653443BE415}" type="pres">
      <dgm:prSet presAssocID="{4BD94CF4-73E9-4E3E-B4D1-ACB7CD1D3129}" presName="parTxOnly" presStyleLbl="node1" presStyleIdx="1" presStyleCnt="5">
        <dgm:presLayoutVars>
          <dgm:chMax val="0"/>
          <dgm:chPref val="0"/>
          <dgm:bulletEnabled val="1"/>
        </dgm:presLayoutVars>
      </dgm:prSet>
      <dgm:spPr/>
    </dgm:pt>
    <dgm:pt modelId="{18F563D7-6B0B-4B31-AD94-7E43C03ECC55}" type="pres">
      <dgm:prSet presAssocID="{4B7E32C8-5553-4FE6-BD8E-E1AAADD3558B}" presName="parTxOnlySpace" presStyleCnt="0"/>
      <dgm:spPr/>
    </dgm:pt>
    <dgm:pt modelId="{320E4D17-35E7-4B87-BF43-B4B4B513E4AD}" type="pres">
      <dgm:prSet presAssocID="{4886298E-F165-4CAC-A536-FF91481F83AE}" presName="parTxOnly" presStyleLbl="node1" presStyleIdx="2" presStyleCnt="5">
        <dgm:presLayoutVars>
          <dgm:chMax val="0"/>
          <dgm:chPref val="0"/>
          <dgm:bulletEnabled val="1"/>
        </dgm:presLayoutVars>
      </dgm:prSet>
      <dgm:spPr/>
    </dgm:pt>
    <dgm:pt modelId="{3361DD6A-44F2-471C-B2A4-E162D7F27E3D}" type="pres">
      <dgm:prSet presAssocID="{7AD2EEDE-3471-4CAD-9192-7DFE6BE1ED05}" presName="parTxOnlySpace" presStyleCnt="0"/>
      <dgm:spPr/>
    </dgm:pt>
    <dgm:pt modelId="{8B18B2FF-AAEB-4CCD-A436-F7107BE94E54}" type="pres">
      <dgm:prSet presAssocID="{070BFF66-FE67-416D-85D3-66C59E46FFFA}" presName="parTxOnly" presStyleLbl="node1" presStyleIdx="3" presStyleCnt="5">
        <dgm:presLayoutVars>
          <dgm:chMax val="0"/>
          <dgm:chPref val="0"/>
          <dgm:bulletEnabled val="1"/>
        </dgm:presLayoutVars>
      </dgm:prSet>
      <dgm:spPr/>
    </dgm:pt>
    <dgm:pt modelId="{1DE01E3E-0EB6-42EE-9FF2-4D7D6583C842}" type="pres">
      <dgm:prSet presAssocID="{F342857F-FB82-450C-9BD3-6188240E8BE2}" presName="parTxOnlySpace" presStyleCnt="0"/>
      <dgm:spPr/>
    </dgm:pt>
    <dgm:pt modelId="{517EA4B4-2D1A-456E-8D39-496C5B517D79}" type="pres">
      <dgm:prSet presAssocID="{1983A7EC-998F-478E-AED9-13B45247DA92}" presName="parTxOnly" presStyleLbl="node1" presStyleIdx="4" presStyleCnt="5">
        <dgm:presLayoutVars>
          <dgm:chMax val="0"/>
          <dgm:chPref val="0"/>
          <dgm:bulletEnabled val="1"/>
        </dgm:presLayoutVars>
      </dgm:prSet>
      <dgm:spPr/>
    </dgm:pt>
  </dgm:ptLst>
  <dgm:cxnLst>
    <dgm:cxn modelId="{F0717F2B-2EAA-4248-8B7B-3FD442187D05}" srcId="{B356C3A7-C8AC-485C-8AF9-B616B6EC16E9}" destId="{070BFF66-FE67-416D-85D3-66C59E46FFFA}" srcOrd="3" destOrd="0" parTransId="{25AFC9A1-C755-4211-9DD8-084B08641C16}" sibTransId="{F342857F-FB82-450C-9BD3-6188240E8BE2}"/>
    <dgm:cxn modelId="{9C520465-3B5B-4C0B-AB74-AFCA6EBEE358}" type="presOf" srcId="{1983A7EC-998F-478E-AED9-13B45247DA92}" destId="{517EA4B4-2D1A-456E-8D39-496C5B517D79}" srcOrd="0" destOrd="0" presId="urn:microsoft.com/office/officeart/2005/8/layout/chevron1"/>
    <dgm:cxn modelId="{B98CF458-45D3-4C90-A2B0-EC7E45CBFC6B}" srcId="{B356C3A7-C8AC-485C-8AF9-B616B6EC16E9}" destId="{4886298E-F165-4CAC-A536-FF91481F83AE}" srcOrd="2" destOrd="0" parTransId="{6827ECD9-8749-4E2E-BDD9-ED632E489A8E}" sibTransId="{7AD2EEDE-3471-4CAD-9192-7DFE6BE1ED05}"/>
    <dgm:cxn modelId="{05532980-CAF8-47D3-8954-65459B2DB8C1}" srcId="{B356C3A7-C8AC-485C-8AF9-B616B6EC16E9}" destId="{4BD94CF4-73E9-4E3E-B4D1-ACB7CD1D3129}" srcOrd="1" destOrd="0" parTransId="{09BECC97-2FC3-4656-B07C-CAE97D44000B}" sibTransId="{4B7E32C8-5553-4FE6-BD8E-E1AAADD3558B}"/>
    <dgm:cxn modelId="{901B5E88-09F3-4683-B96D-7560CA2082F9}" type="presOf" srcId="{B356C3A7-C8AC-485C-8AF9-B616B6EC16E9}" destId="{0D7DE251-5A02-4331-9589-0B72A7A1B4AE}" srcOrd="0" destOrd="0" presId="urn:microsoft.com/office/officeart/2005/8/layout/chevron1"/>
    <dgm:cxn modelId="{AC74388E-BA99-4EE4-B783-662A6D225360}" srcId="{B356C3A7-C8AC-485C-8AF9-B616B6EC16E9}" destId="{DE283678-B2CC-4380-BC2C-8A866CC4EADD}" srcOrd="0" destOrd="0" parTransId="{ADCF8373-46D0-4AC5-A649-3D23C80E26FD}" sibTransId="{416C0F64-D6EC-41B9-AFD6-26DD0FA65D69}"/>
    <dgm:cxn modelId="{0FB15998-3965-4673-B30D-8E580F4065C9}" type="presOf" srcId="{4886298E-F165-4CAC-A536-FF91481F83AE}" destId="{320E4D17-35E7-4B87-BF43-B4B4B513E4AD}" srcOrd="0" destOrd="0" presId="urn:microsoft.com/office/officeart/2005/8/layout/chevron1"/>
    <dgm:cxn modelId="{6F5885A8-4618-4E3F-8131-0DF5C36A9577}" type="presOf" srcId="{4BD94CF4-73E9-4E3E-B4D1-ACB7CD1D3129}" destId="{1C040551-2A07-4762-A0CF-C653443BE415}" srcOrd="0" destOrd="0" presId="urn:microsoft.com/office/officeart/2005/8/layout/chevron1"/>
    <dgm:cxn modelId="{CC8C17C8-D251-40CC-BCB2-A0EAAD71F68F}" type="presOf" srcId="{DE283678-B2CC-4380-BC2C-8A866CC4EADD}" destId="{FE0E2E87-58A7-42FE-BE25-E49BD1E13B40}" srcOrd="0" destOrd="0" presId="urn:microsoft.com/office/officeart/2005/8/layout/chevron1"/>
    <dgm:cxn modelId="{B5236BCF-42B0-4C64-A39B-825BDFA58881}" srcId="{B356C3A7-C8AC-485C-8AF9-B616B6EC16E9}" destId="{1983A7EC-998F-478E-AED9-13B45247DA92}" srcOrd="4" destOrd="0" parTransId="{32331F24-6BBA-4A85-883D-62173831B25E}" sibTransId="{CB362A39-ACDE-421B-88BD-FE16FB82C1A0}"/>
    <dgm:cxn modelId="{A242F6F5-5A90-4F96-8F2D-73B71DEE393E}" type="presOf" srcId="{070BFF66-FE67-416D-85D3-66C59E46FFFA}" destId="{8B18B2FF-AAEB-4CCD-A436-F7107BE94E54}" srcOrd="0" destOrd="0" presId="urn:microsoft.com/office/officeart/2005/8/layout/chevron1"/>
    <dgm:cxn modelId="{5B298630-149D-4C27-B06A-CB9B655CC09E}" type="presParOf" srcId="{0D7DE251-5A02-4331-9589-0B72A7A1B4AE}" destId="{FE0E2E87-58A7-42FE-BE25-E49BD1E13B40}" srcOrd="0" destOrd="0" presId="urn:microsoft.com/office/officeart/2005/8/layout/chevron1"/>
    <dgm:cxn modelId="{75A10530-ACD1-4EB3-82CE-FEF6A0AF6753}" type="presParOf" srcId="{0D7DE251-5A02-4331-9589-0B72A7A1B4AE}" destId="{B86D2D8D-687F-4B6D-8C6F-149B2B791ED4}" srcOrd="1" destOrd="0" presId="urn:microsoft.com/office/officeart/2005/8/layout/chevron1"/>
    <dgm:cxn modelId="{94A2E0AE-8647-4D42-9134-7A6833D9BF57}" type="presParOf" srcId="{0D7DE251-5A02-4331-9589-0B72A7A1B4AE}" destId="{1C040551-2A07-4762-A0CF-C653443BE415}" srcOrd="2" destOrd="0" presId="urn:microsoft.com/office/officeart/2005/8/layout/chevron1"/>
    <dgm:cxn modelId="{A29797A7-CBF3-42A1-9DD4-C45BED99135B}" type="presParOf" srcId="{0D7DE251-5A02-4331-9589-0B72A7A1B4AE}" destId="{18F563D7-6B0B-4B31-AD94-7E43C03ECC55}" srcOrd="3" destOrd="0" presId="urn:microsoft.com/office/officeart/2005/8/layout/chevron1"/>
    <dgm:cxn modelId="{0ED0EB72-6AFD-4648-90F9-DCBF21703D6B}" type="presParOf" srcId="{0D7DE251-5A02-4331-9589-0B72A7A1B4AE}" destId="{320E4D17-35E7-4B87-BF43-B4B4B513E4AD}" srcOrd="4" destOrd="0" presId="urn:microsoft.com/office/officeart/2005/8/layout/chevron1"/>
    <dgm:cxn modelId="{F451E692-6CA8-4474-B679-135FDD662E1D}" type="presParOf" srcId="{0D7DE251-5A02-4331-9589-0B72A7A1B4AE}" destId="{3361DD6A-44F2-471C-B2A4-E162D7F27E3D}" srcOrd="5" destOrd="0" presId="urn:microsoft.com/office/officeart/2005/8/layout/chevron1"/>
    <dgm:cxn modelId="{3BA1549C-745E-43E5-AD0B-850CA4BF2C39}" type="presParOf" srcId="{0D7DE251-5A02-4331-9589-0B72A7A1B4AE}" destId="{8B18B2FF-AAEB-4CCD-A436-F7107BE94E54}" srcOrd="6" destOrd="0" presId="urn:microsoft.com/office/officeart/2005/8/layout/chevron1"/>
    <dgm:cxn modelId="{D86C01C8-0C5C-4CC5-81FE-2CD67FA9647A}" type="presParOf" srcId="{0D7DE251-5A02-4331-9589-0B72A7A1B4AE}" destId="{1DE01E3E-0EB6-42EE-9FF2-4D7D6583C842}" srcOrd="7" destOrd="0" presId="urn:microsoft.com/office/officeart/2005/8/layout/chevron1"/>
    <dgm:cxn modelId="{DB0DF403-EEC4-4D13-9252-21369C4C0327}" type="presParOf" srcId="{0D7DE251-5A02-4331-9589-0B72A7A1B4AE}" destId="{517EA4B4-2D1A-456E-8D39-496C5B517D79}"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DE283678-B2CC-4380-BC2C-8A866CC4EADD}">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Data Consolidation</a:t>
          </a:r>
          <a:endParaRPr lang="en-GB" sz="1200" dirty="0"/>
        </a:p>
      </dgm:t>
    </dgm:pt>
    <dgm:pt modelId="{ADCF8373-46D0-4AC5-A649-3D23C80E26FD}" type="parTrans" cxnId="{AC74388E-BA99-4EE4-B783-662A6D225360}">
      <dgm:prSet/>
      <dgm:spPr/>
      <dgm:t>
        <a:bodyPr/>
        <a:lstStyle/>
        <a:p>
          <a:endParaRPr lang="en-GB"/>
        </a:p>
      </dgm:t>
    </dgm:pt>
    <dgm:pt modelId="{416C0F64-D6EC-41B9-AFD6-26DD0FA65D69}" type="sibTrans" cxnId="{AC74388E-BA99-4EE4-B783-662A6D225360}">
      <dgm:prSet/>
      <dgm:spPr/>
      <dgm:t>
        <a:bodyPr/>
        <a:lstStyle/>
        <a:p>
          <a:endParaRPr lang="en-GB"/>
        </a:p>
      </dgm:t>
    </dgm:pt>
    <dgm:pt modelId="{4BD94CF4-73E9-4E3E-B4D1-ACB7CD1D3129}">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Network Design</a:t>
          </a:r>
          <a:endParaRPr lang="en-GB" sz="1200" dirty="0"/>
        </a:p>
      </dgm:t>
    </dgm:pt>
    <dgm:pt modelId="{09BECC97-2FC3-4656-B07C-CAE97D44000B}" type="parTrans" cxnId="{05532980-CAF8-47D3-8954-65459B2DB8C1}">
      <dgm:prSet/>
      <dgm:spPr/>
      <dgm:t>
        <a:bodyPr/>
        <a:lstStyle/>
        <a:p>
          <a:endParaRPr lang="en-GB"/>
        </a:p>
      </dgm:t>
    </dgm:pt>
    <dgm:pt modelId="{4B7E32C8-5553-4FE6-BD8E-E1AAADD3558B}" type="sibTrans" cxnId="{05532980-CAF8-47D3-8954-65459B2DB8C1}">
      <dgm:prSet/>
      <dgm:spPr/>
      <dgm:t>
        <a:bodyPr/>
        <a:lstStyle/>
        <a:p>
          <a:endParaRPr lang="en-GB"/>
        </a:p>
      </dgm:t>
    </dgm:pt>
    <dgm:pt modelId="{4886298E-F165-4CAC-A536-FF91481F83AE}">
      <dgm:prSet phldrT="[Text]" custT="1"/>
      <dgm:spPr>
        <a:solidFill>
          <a:schemeClr val="accent1"/>
        </a:solidFill>
        <a:ln>
          <a:solidFill>
            <a:schemeClr val="accent1"/>
          </a:solidFill>
        </a:ln>
      </dgm:spPr>
      <dgm:t>
        <a:bodyPr/>
        <a:lstStyle/>
        <a:p>
          <a:r>
            <a:rPr lang="en-US" sz="1200" dirty="0"/>
            <a:t>Understand Consumer Behaviour</a:t>
          </a:r>
          <a:endParaRPr lang="en-GB" sz="1200" dirty="0"/>
        </a:p>
      </dgm:t>
    </dgm:pt>
    <dgm:pt modelId="{6827ECD9-8749-4E2E-BDD9-ED632E489A8E}" type="parTrans" cxnId="{B98CF458-45D3-4C90-A2B0-EC7E45CBFC6B}">
      <dgm:prSet/>
      <dgm:spPr/>
      <dgm:t>
        <a:bodyPr/>
        <a:lstStyle/>
        <a:p>
          <a:endParaRPr lang="en-GB"/>
        </a:p>
      </dgm:t>
    </dgm:pt>
    <dgm:pt modelId="{7AD2EEDE-3471-4CAD-9192-7DFE6BE1ED05}" type="sibTrans" cxnId="{B98CF458-45D3-4C90-A2B0-EC7E45CBFC6B}">
      <dgm:prSet/>
      <dgm:spPr/>
      <dgm:t>
        <a:bodyPr/>
        <a:lstStyle/>
        <a:p>
          <a:endParaRPr lang="en-GB"/>
        </a:p>
      </dgm:t>
    </dgm:pt>
    <dgm:pt modelId="{070BFF66-FE67-416D-85D3-66C59E46FFFA}">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Simulation Tool</a:t>
          </a:r>
          <a:endParaRPr lang="en-GB" sz="1200" dirty="0"/>
        </a:p>
      </dgm:t>
    </dgm:pt>
    <dgm:pt modelId="{25AFC9A1-C755-4211-9DD8-084B08641C16}" type="parTrans" cxnId="{F0717F2B-2EAA-4248-8B7B-3FD442187D05}">
      <dgm:prSet/>
      <dgm:spPr/>
      <dgm:t>
        <a:bodyPr/>
        <a:lstStyle/>
        <a:p>
          <a:endParaRPr lang="en-GB"/>
        </a:p>
      </dgm:t>
    </dgm:pt>
    <dgm:pt modelId="{F342857F-FB82-450C-9BD3-6188240E8BE2}" type="sibTrans" cxnId="{F0717F2B-2EAA-4248-8B7B-3FD442187D05}">
      <dgm:prSet/>
      <dgm:spPr/>
      <dgm:t>
        <a:bodyPr/>
        <a:lstStyle/>
        <a:p>
          <a:endParaRPr lang="en-GB"/>
        </a:p>
      </dgm:t>
    </dgm:pt>
    <dgm:pt modelId="{1983A7EC-998F-478E-AED9-13B45247DA92}">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Productize</a:t>
          </a:r>
          <a:endParaRPr lang="en-GB" sz="1200" dirty="0"/>
        </a:p>
      </dgm:t>
    </dgm:pt>
    <dgm:pt modelId="{32331F24-6BBA-4A85-883D-62173831B25E}" type="parTrans" cxnId="{B5236BCF-42B0-4C64-A39B-825BDFA58881}">
      <dgm:prSet/>
      <dgm:spPr/>
      <dgm:t>
        <a:bodyPr/>
        <a:lstStyle/>
        <a:p>
          <a:endParaRPr lang="en-GB"/>
        </a:p>
      </dgm:t>
    </dgm:pt>
    <dgm:pt modelId="{CB362A39-ACDE-421B-88BD-FE16FB82C1A0}" type="sibTrans" cxnId="{B5236BCF-42B0-4C64-A39B-825BDFA58881}">
      <dgm:prSet/>
      <dgm:spPr/>
      <dgm:t>
        <a:bodyPr/>
        <a:lstStyle/>
        <a:p>
          <a:endParaRPr lang="en-GB"/>
        </a:p>
      </dgm:t>
    </dgm:pt>
    <dgm:pt modelId="{0D7DE251-5A02-4331-9589-0B72A7A1B4AE}" type="pres">
      <dgm:prSet presAssocID="{B356C3A7-C8AC-485C-8AF9-B616B6EC16E9}" presName="Name0" presStyleCnt="0">
        <dgm:presLayoutVars>
          <dgm:dir/>
          <dgm:animLvl val="lvl"/>
          <dgm:resizeHandles val="exact"/>
        </dgm:presLayoutVars>
      </dgm:prSet>
      <dgm:spPr/>
    </dgm:pt>
    <dgm:pt modelId="{FE0E2E87-58A7-42FE-BE25-E49BD1E13B40}" type="pres">
      <dgm:prSet presAssocID="{DE283678-B2CC-4380-BC2C-8A866CC4EADD}" presName="parTxOnly" presStyleLbl="node1" presStyleIdx="0" presStyleCnt="5">
        <dgm:presLayoutVars>
          <dgm:chMax val="0"/>
          <dgm:chPref val="0"/>
          <dgm:bulletEnabled val="1"/>
        </dgm:presLayoutVars>
      </dgm:prSet>
      <dgm:spPr/>
    </dgm:pt>
    <dgm:pt modelId="{B86D2D8D-687F-4B6D-8C6F-149B2B791ED4}" type="pres">
      <dgm:prSet presAssocID="{416C0F64-D6EC-41B9-AFD6-26DD0FA65D69}" presName="parTxOnlySpace" presStyleCnt="0"/>
      <dgm:spPr/>
    </dgm:pt>
    <dgm:pt modelId="{1C040551-2A07-4762-A0CF-C653443BE415}" type="pres">
      <dgm:prSet presAssocID="{4BD94CF4-73E9-4E3E-B4D1-ACB7CD1D3129}" presName="parTxOnly" presStyleLbl="node1" presStyleIdx="1" presStyleCnt="5">
        <dgm:presLayoutVars>
          <dgm:chMax val="0"/>
          <dgm:chPref val="0"/>
          <dgm:bulletEnabled val="1"/>
        </dgm:presLayoutVars>
      </dgm:prSet>
      <dgm:spPr/>
    </dgm:pt>
    <dgm:pt modelId="{18F563D7-6B0B-4B31-AD94-7E43C03ECC55}" type="pres">
      <dgm:prSet presAssocID="{4B7E32C8-5553-4FE6-BD8E-E1AAADD3558B}" presName="parTxOnlySpace" presStyleCnt="0"/>
      <dgm:spPr/>
    </dgm:pt>
    <dgm:pt modelId="{320E4D17-35E7-4B87-BF43-B4B4B513E4AD}" type="pres">
      <dgm:prSet presAssocID="{4886298E-F165-4CAC-A536-FF91481F83AE}" presName="parTxOnly" presStyleLbl="node1" presStyleIdx="2" presStyleCnt="5">
        <dgm:presLayoutVars>
          <dgm:chMax val="0"/>
          <dgm:chPref val="0"/>
          <dgm:bulletEnabled val="1"/>
        </dgm:presLayoutVars>
      </dgm:prSet>
      <dgm:spPr/>
    </dgm:pt>
    <dgm:pt modelId="{3361DD6A-44F2-471C-B2A4-E162D7F27E3D}" type="pres">
      <dgm:prSet presAssocID="{7AD2EEDE-3471-4CAD-9192-7DFE6BE1ED05}" presName="parTxOnlySpace" presStyleCnt="0"/>
      <dgm:spPr/>
    </dgm:pt>
    <dgm:pt modelId="{8B18B2FF-AAEB-4CCD-A436-F7107BE94E54}" type="pres">
      <dgm:prSet presAssocID="{070BFF66-FE67-416D-85D3-66C59E46FFFA}" presName="parTxOnly" presStyleLbl="node1" presStyleIdx="3" presStyleCnt="5">
        <dgm:presLayoutVars>
          <dgm:chMax val="0"/>
          <dgm:chPref val="0"/>
          <dgm:bulletEnabled val="1"/>
        </dgm:presLayoutVars>
      </dgm:prSet>
      <dgm:spPr/>
    </dgm:pt>
    <dgm:pt modelId="{1DE01E3E-0EB6-42EE-9FF2-4D7D6583C842}" type="pres">
      <dgm:prSet presAssocID="{F342857F-FB82-450C-9BD3-6188240E8BE2}" presName="parTxOnlySpace" presStyleCnt="0"/>
      <dgm:spPr/>
    </dgm:pt>
    <dgm:pt modelId="{517EA4B4-2D1A-456E-8D39-496C5B517D79}" type="pres">
      <dgm:prSet presAssocID="{1983A7EC-998F-478E-AED9-13B45247DA92}" presName="parTxOnly" presStyleLbl="node1" presStyleIdx="4" presStyleCnt="5">
        <dgm:presLayoutVars>
          <dgm:chMax val="0"/>
          <dgm:chPref val="0"/>
          <dgm:bulletEnabled val="1"/>
        </dgm:presLayoutVars>
      </dgm:prSet>
      <dgm:spPr/>
    </dgm:pt>
  </dgm:ptLst>
  <dgm:cxnLst>
    <dgm:cxn modelId="{F0717F2B-2EAA-4248-8B7B-3FD442187D05}" srcId="{B356C3A7-C8AC-485C-8AF9-B616B6EC16E9}" destId="{070BFF66-FE67-416D-85D3-66C59E46FFFA}" srcOrd="3" destOrd="0" parTransId="{25AFC9A1-C755-4211-9DD8-084B08641C16}" sibTransId="{F342857F-FB82-450C-9BD3-6188240E8BE2}"/>
    <dgm:cxn modelId="{9C520465-3B5B-4C0B-AB74-AFCA6EBEE358}" type="presOf" srcId="{1983A7EC-998F-478E-AED9-13B45247DA92}" destId="{517EA4B4-2D1A-456E-8D39-496C5B517D79}" srcOrd="0" destOrd="0" presId="urn:microsoft.com/office/officeart/2005/8/layout/chevron1"/>
    <dgm:cxn modelId="{B98CF458-45D3-4C90-A2B0-EC7E45CBFC6B}" srcId="{B356C3A7-C8AC-485C-8AF9-B616B6EC16E9}" destId="{4886298E-F165-4CAC-A536-FF91481F83AE}" srcOrd="2" destOrd="0" parTransId="{6827ECD9-8749-4E2E-BDD9-ED632E489A8E}" sibTransId="{7AD2EEDE-3471-4CAD-9192-7DFE6BE1ED05}"/>
    <dgm:cxn modelId="{05532980-CAF8-47D3-8954-65459B2DB8C1}" srcId="{B356C3A7-C8AC-485C-8AF9-B616B6EC16E9}" destId="{4BD94CF4-73E9-4E3E-B4D1-ACB7CD1D3129}" srcOrd="1" destOrd="0" parTransId="{09BECC97-2FC3-4656-B07C-CAE97D44000B}" sibTransId="{4B7E32C8-5553-4FE6-BD8E-E1AAADD3558B}"/>
    <dgm:cxn modelId="{901B5E88-09F3-4683-B96D-7560CA2082F9}" type="presOf" srcId="{B356C3A7-C8AC-485C-8AF9-B616B6EC16E9}" destId="{0D7DE251-5A02-4331-9589-0B72A7A1B4AE}" srcOrd="0" destOrd="0" presId="urn:microsoft.com/office/officeart/2005/8/layout/chevron1"/>
    <dgm:cxn modelId="{AC74388E-BA99-4EE4-B783-662A6D225360}" srcId="{B356C3A7-C8AC-485C-8AF9-B616B6EC16E9}" destId="{DE283678-B2CC-4380-BC2C-8A866CC4EADD}" srcOrd="0" destOrd="0" parTransId="{ADCF8373-46D0-4AC5-A649-3D23C80E26FD}" sibTransId="{416C0F64-D6EC-41B9-AFD6-26DD0FA65D69}"/>
    <dgm:cxn modelId="{0FB15998-3965-4673-B30D-8E580F4065C9}" type="presOf" srcId="{4886298E-F165-4CAC-A536-FF91481F83AE}" destId="{320E4D17-35E7-4B87-BF43-B4B4B513E4AD}" srcOrd="0" destOrd="0" presId="urn:microsoft.com/office/officeart/2005/8/layout/chevron1"/>
    <dgm:cxn modelId="{6F5885A8-4618-4E3F-8131-0DF5C36A9577}" type="presOf" srcId="{4BD94CF4-73E9-4E3E-B4D1-ACB7CD1D3129}" destId="{1C040551-2A07-4762-A0CF-C653443BE415}" srcOrd="0" destOrd="0" presId="urn:microsoft.com/office/officeart/2005/8/layout/chevron1"/>
    <dgm:cxn modelId="{CC8C17C8-D251-40CC-BCB2-A0EAAD71F68F}" type="presOf" srcId="{DE283678-B2CC-4380-BC2C-8A866CC4EADD}" destId="{FE0E2E87-58A7-42FE-BE25-E49BD1E13B40}" srcOrd="0" destOrd="0" presId="urn:microsoft.com/office/officeart/2005/8/layout/chevron1"/>
    <dgm:cxn modelId="{B5236BCF-42B0-4C64-A39B-825BDFA58881}" srcId="{B356C3A7-C8AC-485C-8AF9-B616B6EC16E9}" destId="{1983A7EC-998F-478E-AED9-13B45247DA92}" srcOrd="4" destOrd="0" parTransId="{32331F24-6BBA-4A85-883D-62173831B25E}" sibTransId="{CB362A39-ACDE-421B-88BD-FE16FB82C1A0}"/>
    <dgm:cxn modelId="{A242F6F5-5A90-4F96-8F2D-73B71DEE393E}" type="presOf" srcId="{070BFF66-FE67-416D-85D3-66C59E46FFFA}" destId="{8B18B2FF-AAEB-4CCD-A436-F7107BE94E54}" srcOrd="0" destOrd="0" presId="urn:microsoft.com/office/officeart/2005/8/layout/chevron1"/>
    <dgm:cxn modelId="{5B298630-149D-4C27-B06A-CB9B655CC09E}" type="presParOf" srcId="{0D7DE251-5A02-4331-9589-0B72A7A1B4AE}" destId="{FE0E2E87-58A7-42FE-BE25-E49BD1E13B40}" srcOrd="0" destOrd="0" presId="urn:microsoft.com/office/officeart/2005/8/layout/chevron1"/>
    <dgm:cxn modelId="{75A10530-ACD1-4EB3-82CE-FEF6A0AF6753}" type="presParOf" srcId="{0D7DE251-5A02-4331-9589-0B72A7A1B4AE}" destId="{B86D2D8D-687F-4B6D-8C6F-149B2B791ED4}" srcOrd="1" destOrd="0" presId="urn:microsoft.com/office/officeart/2005/8/layout/chevron1"/>
    <dgm:cxn modelId="{94A2E0AE-8647-4D42-9134-7A6833D9BF57}" type="presParOf" srcId="{0D7DE251-5A02-4331-9589-0B72A7A1B4AE}" destId="{1C040551-2A07-4762-A0CF-C653443BE415}" srcOrd="2" destOrd="0" presId="urn:microsoft.com/office/officeart/2005/8/layout/chevron1"/>
    <dgm:cxn modelId="{A29797A7-CBF3-42A1-9DD4-C45BED99135B}" type="presParOf" srcId="{0D7DE251-5A02-4331-9589-0B72A7A1B4AE}" destId="{18F563D7-6B0B-4B31-AD94-7E43C03ECC55}" srcOrd="3" destOrd="0" presId="urn:microsoft.com/office/officeart/2005/8/layout/chevron1"/>
    <dgm:cxn modelId="{0ED0EB72-6AFD-4648-90F9-DCBF21703D6B}" type="presParOf" srcId="{0D7DE251-5A02-4331-9589-0B72A7A1B4AE}" destId="{320E4D17-35E7-4B87-BF43-B4B4B513E4AD}" srcOrd="4" destOrd="0" presId="urn:microsoft.com/office/officeart/2005/8/layout/chevron1"/>
    <dgm:cxn modelId="{F451E692-6CA8-4474-B679-135FDD662E1D}" type="presParOf" srcId="{0D7DE251-5A02-4331-9589-0B72A7A1B4AE}" destId="{3361DD6A-44F2-471C-B2A4-E162D7F27E3D}" srcOrd="5" destOrd="0" presId="urn:microsoft.com/office/officeart/2005/8/layout/chevron1"/>
    <dgm:cxn modelId="{3BA1549C-745E-43E5-AD0B-850CA4BF2C39}" type="presParOf" srcId="{0D7DE251-5A02-4331-9589-0B72A7A1B4AE}" destId="{8B18B2FF-AAEB-4CCD-A436-F7107BE94E54}" srcOrd="6" destOrd="0" presId="urn:microsoft.com/office/officeart/2005/8/layout/chevron1"/>
    <dgm:cxn modelId="{D86C01C8-0C5C-4CC5-81FE-2CD67FA9647A}" type="presParOf" srcId="{0D7DE251-5A02-4331-9589-0B72A7A1B4AE}" destId="{1DE01E3E-0EB6-42EE-9FF2-4D7D6583C842}" srcOrd="7" destOrd="0" presId="urn:microsoft.com/office/officeart/2005/8/layout/chevron1"/>
    <dgm:cxn modelId="{DB0DF403-EEC4-4D13-9252-21369C4C0327}" type="presParOf" srcId="{0D7DE251-5A02-4331-9589-0B72A7A1B4AE}" destId="{517EA4B4-2D1A-456E-8D39-496C5B517D79}"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DE283678-B2CC-4380-BC2C-8A866CC4EADD}">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Data Consolidation</a:t>
          </a:r>
          <a:endParaRPr lang="en-GB" sz="1200" dirty="0"/>
        </a:p>
      </dgm:t>
    </dgm:pt>
    <dgm:pt modelId="{ADCF8373-46D0-4AC5-A649-3D23C80E26FD}" type="parTrans" cxnId="{AC74388E-BA99-4EE4-B783-662A6D225360}">
      <dgm:prSet/>
      <dgm:spPr/>
      <dgm:t>
        <a:bodyPr/>
        <a:lstStyle/>
        <a:p>
          <a:endParaRPr lang="en-GB"/>
        </a:p>
      </dgm:t>
    </dgm:pt>
    <dgm:pt modelId="{416C0F64-D6EC-41B9-AFD6-26DD0FA65D69}" type="sibTrans" cxnId="{AC74388E-BA99-4EE4-B783-662A6D225360}">
      <dgm:prSet/>
      <dgm:spPr/>
      <dgm:t>
        <a:bodyPr/>
        <a:lstStyle/>
        <a:p>
          <a:endParaRPr lang="en-GB"/>
        </a:p>
      </dgm:t>
    </dgm:pt>
    <dgm:pt modelId="{4BD94CF4-73E9-4E3E-B4D1-ACB7CD1D3129}">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Network Design</a:t>
          </a:r>
          <a:endParaRPr lang="en-GB" sz="1200" dirty="0"/>
        </a:p>
      </dgm:t>
    </dgm:pt>
    <dgm:pt modelId="{09BECC97-2FC3-4656-B07C-CAE97D44000B}" type="parTrans" cxnId="{05532980-CAF8-47D3-8954-65459B2DB8C1}">
      <dgm:prSet/>
      <dgm:spPr/>
      <dgm:t>
        <a:bodyPr/>
        <a:lstStyle/>
        <a:p>
          <a:endParaRPr lang="en-GB"/>
        </a:p>
      </dgm:t>
    </dgm:pt>
    <dgm:pt modelId="{4B7E32C8-5553-4FE6-BD8E-E1AAADD3558B}" type="sibTrans" cxnId="{05532980-CAF8-47D3-8954-65459B2DB8C1}">
      <dgm:prSet/>
      <dgm:spPr/>
      <dgm:t>
        <a:bodyPr/>
        <a:lstStyle/>
        <a:p>
          <a:endParaRPr lang="en-GB"/>
        </a:p>
      </dgm:t>
    </dgm:pt>
    <dgm:pt modelId="{4886298E-F165-4CAC-A536-FF91481F83AE}">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Understand Consumer Behaviour</a:t>
          </a:r>
          <a:endParaRPr lang="en-GB" sz="1200" dirty="0"/>
        </a:p>
      </dgm:t>
    </dgm:pt>
    <dgm:pt modelId="{6827ECD9-8749-4E2E-BDD9-ED632E489A8E}" type="parTrans" cxnId="{B98CF458-45D3-4C90-A2B0-EC7E45CBFC6B}">
      <dgm:prSet/>
      <dgm:spPr/>
      <dgm:t>
        <a:bodyPr/>
        <a:lstStyle/>
        <a:p>
          <a:endParaRPr lang="en-GB"/>
        </a:p>
      </dgm:t>
    </dgm:pt>
    <dgm:pt modelId="{7AD2EEDE-3471-4CAD-9192-7DFE6BE1ED05}" type="sibTrans" cxnId="{B98CF458-45D3-4C90-A2B0-EC7E45CBFC6B}">
      <dgm:prSet/>
      <dgm:spPr/>
      <dgm:t>
        <a:bodyPr/>
        <a:lstStyle/>
        <a:p>
          <a:endParaRPr lang="en-GB"/>
        </a:p>
      </dgm:t>
    </dgm:pt>
    <dgm:pt modelId="{070BFF66-FE67-416D-85D3-66C59E46FFFA}">
      <dgm:prSet phldrT="[Text]" custT="1"/>
      <dgm:spPr>
        <a:solidFill>
          <a:schemeClr val="accent1"/>
        </a:solidFill>
        <a:ln>
          <a:solidFill>
            <a:schemeClr val="accent1"/>
          </a:solidFill>
        </a:ln>
      </dgm:spPr>
      <dgm:t>
        <a:bodyPr/>
        <a:lstStyle/>
        <a:p>
          <a:r>
            <a:rPr lang="en-US" sz="1200" dirty="0"/>
            <a:t>Simulation Tool</a:t>
          </a:r>
          <a:endParaRPr lang="en-GB" sz="1200" dirty="0"/>
        </a:p>
      </dgm:t>
    </dgm:pt>
    <dgm:pt modelId="{25AFC9A1-C755-4211-9DD8-084B08641C16}" type="parTrans" cxnId="{F0717F2B-2EAA-4248-8B7B-3FD442187D05}">
      <dgm:prSet/>
      <dgm:spPr/>
      <dgm:t>
        <a:bodyPr/>
        <a:lstStyle/>
        <a:p>
          <a:endParaRPr lang="en-GB"/>
        </a:p>
      </dgm:t>
    </dgm:pt>
    <dgm:pt modelId="{F342857F-FB82-450C-9BD3-6188240E8BE2}" type="sibTrans" cxnId="{F0717F2B-2EAA-4248-8B7B-3FD442187D05}">
      <dgm:prSet/>
      <dgm:spPr/>
      <dgm:t>
        <a:bodyPr/>
        <a:lstStyle/>
        <a:p>
          <a:endParaRPr lang="en-GB"/>
        </a:p>
      </dgm:t>
    </dgm:pt>
    <dgm:pt modelId="{1983A7EC-998F-478E-AED9-13B45247DA92}">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Productize</a:t>
          </a:r>
          <a:endParaRPr lang="en-GB" sz="1200" dirty="0"/>
        </a:p>
      </dgm:t>
    </dgm:pt>
    <dgm:pt modelId="{32331F24-6BBA-4A85-883D-62173831B25E}" type="parTrans" cxnId="{B5236BCF-42B0-4C64-A39B-825BDFA58881}">
      <dgm:prSet/>
      <dgm:spPr/>
      <dgm:t>
        <a:bodyPr/>
        <a:lstStyle/>
        <a:p>
          <a:endParaRPr lang="en-GB"/>
        </a:p>
      </dgm:t>
    </dgm:pt>
    <dgm:pt modelId="{CB362A39-ACDE-421B-88BD-FE16FB82C1A0}" type="sibTrans" cxnId="{B5236BCF-42B0-4C64-A39B-825BDFA58881}">
      <dgm:prSet/>
      <dgm:spPr/>
      <dgm:t>
        <a:bodyPr/>
        <a:lstStyle/>
        <a:p>
          <a:endParaRPr lang="en-GB"/>
        </a:p>
      </dgm:t>
    </dgm:pt>
    <dgm:pt modelId="{0D7DE251-5A02-4331-9589-0B72A7A1B4AE}" type="pres">
      <dgm:prSet presAssocID="{B356C3A7-C8AC-485C-8AF9-B616B6EC16E9}" presName="Name0" presStyleCnt="0">
        <dgm:presLayoutVars>
          <dgm:dir/>
          <dgm:animLvl val="lvl"/>
          <dgm:resizeHandles val="exact"/>
        </dgm:presLayoutVars>
      </dgm:prSet>
      <dgm:spPr/>
    </dgm:pt>
    <dgm:pt modelId="{FE0E2E87-58A7-42FE-BE25-E49BD1E13B40}" type="pres">
      <dgm:prSet presAssocID="{DE283678-B2CC-4380-BC2C-8A866CC4EADD}" presName="parTxOnly" presStyleLbl="node1" presStyleIdx="0" presStyleCnt="5">
        <dgm:presLayoutVars>
          <dgm:chMax val="0"/>
          <dgm:chPref val="0"/>
          <dgm:bulletEnabled val="1"/>
        </dgm:presLayoutVars>
      </dgm:prSet>
      <dgm:spPr/>
    </dgm:pt>
    <dgm:pt modelId="{B86D2D8D-687F-4B6D-8C6F-149B2B791ED4}" type="pres">
      <dgm:prSet presAssocID="{416C0F64-D6EC-41B9-AFD6-26DD0FA65D69}" presName="parTxOnlySpace" presStyleCnt="0"/>
      <dgm:spPr/>
    </dgm:pt>
    <dgm:pt modelId="{1C040551-2A07-4762-A0CF-C653443BE415}" type="pres">
      <dgm:prSet presAssocID="{4BD94CF4-73E9-4E3E-B4D1-ACB7CD1D3129}" presName="parTxOnly" presStyleLbl="node1" presStyleIdx="1" presStyleCnt="5">
        <dgm:presLayoutVars>
          <dgm:chMax val="0"/>
          <dgm:chPref val="0"/>
          <dgm:bulletEnabled val="1"/>
        </dgm:presLayoutVars>
      </dgm:prSet>
      <dgm:spPr/>
    </dgm:pt>
    <dgm:pt modelId="{18F563D7-6B0B-4B31-AD94-7E43C03ECC55}" type="pres">
      <dgm:prSet presAssocID="{4B7E32C8-5553-4FE6-BD8E-E1AAADD3558B}" presName="parTxOnlySpace" presStyleCnt="0"/>
      <dgm:spPr/>
    </dgm:pt>
    <dgm:pt modelId="{320E4D17-35E7-4B87-BF43-B4B4B513E4AD}" type="pres">
      <dgm:prSet presAssocID="{4886298E-F165-4CAC-A536-FF91481F83AE}" presName="parTxOnly" presStyleLbl="node1" presStyleIdx="2" presStyleCnt="5">
        <dgm:presLayoutVars>
          <dgm:chMax val="0"/>
          <dgm:chPref val="0"/>
          <dgm:bulletEnabled val="1"/>
        </dgm:presLayoutVars>
      </dgm:prSet>
      <dgm:spPr/>
    </dgm:pt>
    <dgm:pt modelId="{3361DD6A-44F2-471C-B2A4-E162D7F27E3D}" type="pres">
      <dgm:prSet presAssocID="{7AD2EEDE-3471-4CAD-9192-7DFE6BE1ED05}" presName="parTxOnlySpace" presStyleCnt="0"/>
      <dgm:spPr/>
    </dgm:pt>
    <dgm:pt modelId="{8B18B2FF-AAEB-4CCD-A436-F7107BE94E54}" type="pres">
      <dgm:prSet presAssocID="{070BFF66-FE67-416D-85D3-66C59E46FFFA}" presName="parTxOnly" presStyleLbl="node1" presStyleIdx="3" presStyleCnt="5">
        <dgm:presLayoutVars>
          <dgm:chMax val="0"/>
          <dgm:chPref val="0"/>
          <dgm:bulletEnabled val="1"/>
        </dgm:presLayoutVars>
      </dgm:prSet>
      <dgm:spPr/>
    </dgm:pt>
    <dgm:pt modelId="{1DE01E3E-0EB6-42EE-9FF2-4D7D6583C842}" type="pres">
      <dgm:prSet presAssocID="{F342857F-FB82-450C-9BD3-6188240E8BE2}" presName="parTxOnlySpace" presStyleCnt="0"/>
      <dgm:spPr/>
    </dgm:pt>
    <dgm:pt modelId="{517EA4B4-2D1A-456E-8D39-496C5B517D79}" type="pres">
      <dgm:prSet presAssocID="{1983A7EC-998F-478E-AED9-13B45247DA92}" presName="parTxOnly" presStyleLbl="node1" presStyleIdx="4" presStyleCnt="5">
        <dgm:presLayoutVars>
          <dgm:chMax val="0"/>
          <dgm:chPref val="0"/>
          <dgm:bulletEnabled val="1"/>
        </dgm:presLayoutVars>
      </dgm:prSet>
      <dgm:spPr/>
    </dgm:pt>
  </dgm:ptLst>
  <dgm:cxnLst>
    <dgm:cxn modelId="{F0717F2B-2EAA-4248-8B7B-3FD442187D05}" srcId="{B356C3A7-C8AC-485C-8AF9-B616B6EC16E9}" destId="{070BFF66-FE67-416D-85D3-66C59E46FFFA}" srcOrd="3" destOrd="0" parTransId="{25AFC9A1-C755-4211-9DD8-084B08641C16}" sibTransId="{F342857F-FB82-450C-9BD3-6188240E8BE2}"/>
    <dgm:cxn modelId="{9C520465-3B5B-4C0B-AB74-AFCA6EBEE358}" type="presOf" srcId="{1983A7EC-998F-478E-AED9-13B45247DA92}" destId="{517EA4B4-2D1A-456E-8D39-496C5B517D79}" srcOrd="0" destOrd="0" presId="urn:microsoft.com/office/officeart/2005/8/layout/chevron1"/>
    <dgm:cxn modelId="{B98CF458-45D3-4C90-A2B0-EC7E45CBFC6B}" srcId="{B356C3A7-C8AC-485C-8AF9-B616B6EC16E9}" destId="{4886298E-F165-4CAC-A536-FF91481F83AE}" srcOrd="2" destOrd="0" parTransId="{6827ECD9-8749-4E2E-BDD9-ED632E489A8E}" sibTransId="{7AD2EEDE-3471-4CAD-9192-7DFE6BE1ED05}"/>
    <dgm:cxn modelId="{05532980-CAF8-47D3-8954-65459B2DB8C1}" srcId="{B356C3A7-C8AC-485C-8AF9-B616B6EC16E9}" destId="{4BD94CF4-73E9-4E3E-B4D1-ACB7CD1D3129}" srcOrd="1" destOrd="0" parTransId="{09BECC97-2FC3-4656-B07C-CAE97D44000B}" sibTransId="{4B7E32C8-5553-4FE6-BD8E-E1AAADD3558B}"/>
    <dgm:cxn modelId="{901B5E88-09F3-4683-B96D-7560CA2082F9}" type="presOf" srcId="{B356C3A7-C8AC-485C-8AF9-B616B6EC16E9}" destId="{0D7DE251-5A02-4331-9589-0B72A7A1B4AE}" srcOrd="0" destOrd="0" presId="urn:microsoft.com/office/officeart/2005/8/layout/chevron1"/>
    <dgm:cxn modelId="{AC74388E-BA99-4EE4-B783-662A6D225360}" srcId="{B356C3A7-C8AC-485C-8AF9-B616B6EC16E9}" destId="{DE283678-B2CC-4380-BC2C-8A866CC4EADD}" srcOrd="0" destOrd="0" parTransId="{ADCF8373-46D0-4AC5-A649-3D23C80E26FD}" sibTransId="{416C0F64-D6EC-41B9-AFD6-26DD0FA65D69}"/>
    <dgm:cxn modelId="{0FB15998-3965-4673-B30D-8E580F4065C9}" type="presOf" srcId="{4886298E-F165-4CAC-A536-FF91481F83AE}" destId="{320E4D17-35E7-4B87-BF43-B4B4B513E4AD}" srcOrd="0" destOrd="0" presId="urn:microsoft.com/office/officeart/2005/8/layout/chevron1"/>
    <dgm:cxn modelId="{6F5885A8-4618-4E3F-8131-0DF5C36A9577}" type="presOf" srcId="{4BD94CF4-73E9-4E3E-B4D1-ACB7CD1D3129}" destId="{1C040551-2A07-4762-A0CF-C653443BE415}" srcOrd="0" destOrd="0" presId="urn:microsoft.com/office/officeart/2005/8/layout/chevron1"/>
    <dgm:cxn modelId="{CC8C17C8-D251-40CC-BCB2-A0EAAD71F68F}" type="presOf" srcId="{DE283678-B2CC-4380-BC2C-8A866CC4EADD}" destId="{FE0E2E87-58A7-42FE-BE25-E49BD1E13B40}" srcOrd="0" destOrd="0" presId="urn:microsoft.com/office/officeart/2005/8/layout/chevron1"/>
    <dgm:cxn modelId="{B5236BCF-42B0-4C64-A39B-825BDFA58881}" srcId="{B356C3A7-C8AC-485C-8AF9-B616B6EC16E9}" destId="{1983A7EC-998F-478E-AED9-13B45247DA92}" srcOrd="4" destOrd="0" parTransId="{32331F24-6BBA-4A85-883D-62173831B25E}" sibTransId="{CB362A39-ACDE-421B-88BD-FE16FB82C1A0}"/>
    <dgm:cxn modelId="{A242F6F5-5A90-4F96-8F2D-73B71DEE393E}" type="presOf" srcId="{070BFF66-FE67-416D-85D3-66C59E46FFFA}" destId="{8B18B2FF-AAEB-4CCD-A436-F7107BE94E54}" srcOrd="0" destOrd="0" presId="urn:microsoft.com/office/officeart/2005/8/layout/chevron1"/>
    <dgm:cxn modelId="{5B298630-149D-4C27-B06A-CB9B655CC09E}" type="presParOf" srcId="{0D7DE251-5A02-4331-9589-0B72A7A1B4AE}" destId="{FE0E2E87-58A7-42FE-BE25-E49BD1E13B40}" srcOrd="0" destOrd="0" presId="urn:microsoft.com/office/officeart/2005/8/layout/chevron1"/>
    <dgm:cxn modelId="{75A10530-ACD1-4EB3-82CE-FEF6A0AF6753}" type="presParOf" srcId="{0D7DE251-5A02-4331-9589-0B72A7A1B4AE}" destId="{B86D2D8D-687F-4B6D-8C6F-149B2B791ED4}" srcOrd="1" destOrd="0" presId="urn:microsoft.com/office/officeart/2005/8/layout/chevron1"/>
    <dgm:cxn modelId="{94A2E0AE-8647-4D42-9134-7A6833D9BF57}" type="presParOf" srcId="{0D7DE251-5A02-4331-9589-0B72A7A1B4AE}" destId="{1C040551-2A07-4762-A0CF-C653443BE415}" srcOrd="2" destOrd="0" presId="urn:microsoft.com/office/officeart/2005/8/layout/chevron1"/>
    <dgm:cxn modelId="{A29797A7-CBF3-42A1-9DD4-C45BED99135B}" type="presParOf" srcId="{0D7DE251-5A02-4331-9589-0B72A7A1B4AE}" destId="{18F563D7-6B0B-4B31-AD94-7E43C03ECC55}" srcOrd="3" destOrd="0" presId="urn:microsoft.com/office/officeart/2005/8/layout/chevron1"/>
    <dgm:cxn modelId="{0ED0EB72-6AFD-4648-90F9-DCBF21703D6B}" type="presParOf" srcId="{0D7DE251-5A02-4331-9589-0B72A7A1B4AE}" destId="{320E4D17-35E7-4B87-BF43-B4B4B513E4AD}" srcOrd="4" destOrd="0" presId="urn:microsoft.com/office/officeart/2005/8/layout/chevron1"/>
    <dgm:cxn modelId="{F451E692-6CA8-4474-B679-135FDD662E1D}" type="presParOf" srcId="{0D7DE251-5A02-4331-9589-0B72A7A1B4AE}" destId="{3361DD6A-44F2-471C-B2A4-E162D7F27E3D}" srcOrd="5" destOrd="0" presId="urn:microsoft.com/office/officeart/2005/8/layout/chevron1"/>
    <dgm:cxn modelId="{3BA1549C-745E-43E5-AD0B-850CA4BF2C39}" type="presParOf" srcId="{0D7DE251-5A02-4331-9589-0B72A7A1B4AE}" destId="{8B18B2FF-AAEB-4CCD-A436-F7107BE94E54}" srcOrd="6" destOrd="0" presId="urn:microsoft.com/office/officeart/2005/8/layout/chevron1"/>
    <dgm:cxn modelId="{D86C01C8-0C5C-4CC5-81FE-2CD67FA9647A}" type="presParOf" srcId="{0D7DE251-5A02-4331-9589-0B72A7A1B4AE}" destId="{1DE01E3E-0EB6-42EE-9FF2-4D7D6583C842}" srcOrd="7" destOrd="0" presId="urn:microsoft.com/office/officeart/2005/8/layout/chevron1"/>
    <dgm:cxn modelId="{DB0DF403-EEC4-4D13-9252-21369C4C0327}" type="presParOf" srcId="{0D7DE251-5A02-4331-9589-0B72A7A1B4AE}" destId="{517EA4B4-2D1A-456E-8D39-496C5B517D79}"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56C3A7-C8AC-485C-8AF9-B616B6EC16E9}" type="doc">
      <dgm:prSet loTypeId="urn:microsoft.com/office/officeart/2005/8/layout/chevron1" loCatId="process" qsTypeId="urn:microsoft.com/office/officeart/2005/8/quickstyle/simple1" qsCatId="simple" csTypeId="urn:microsoft.com/office/officeart/2005/8/colors/accent1_2" csCatId="accent1" phldr="1"/>
      <dgm:spPr/>
    </dgm:pt>
    <dgm:pt modelId="{DE283678-B2CC-4380-BC2C-8A866CC4EADD}">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Data Consolidation</a:t>
          </a:r>
          <a:endParaRPr lang="en-GB" sz="1200" dirty="0"/>
        </a:p>
      </dgm:t>
    </dgm:pt>
    <dgm:pt modelId="{ADCF8373-46D0-4AC5-A649-3D23C80E26FD}" type="parTrans" cxnId="{AC74388E-BA99-4EE4-B783-662A6D225360}">
      <dgm:prSet/>
      <dgm:spPr/>
      <dgm:t>
        <a:bodyPr/>
        <a:lstStyle/>
        <a:p>
          <a:endParaRPr lang="en-GB"/>
        </a:p>
      </dgm:t>
    </dgm:pt>
    <dgm:pt modelId="{416C0F64-D6EC-41B9-AFD6-26DD0FA65D69}" type="sibTrans" cxnId="{AC74388E-BA99-4EE4-B783-662A6D225360}">
      <dgm:prSet/>
      <dgm:spPr/>
      <dgm:t>
        <a:bodyPr/>
        <a:lstStyle/>
        <a:p>
          <a:endParaRPr lang="en-GB"/>
        </a:p>
      </dgm:t>
    </dgm:pt>
    <dgm:pt modelId="{4BD94CF4-73E9-4E3E-B4D1-ACB7CD1D3129}">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Network Design</a:t>
          </a:r>
          <a:endParaRPr lang="en-GB" sz="1200" dirty="0"/>
        </a:p>
      </dgm:t>
    </dgm:pt>
    <dgm:pt modelId="{09BECC97-2FC3-4656-B07C-CAE97D44000B}" type="parTrans" cxnId="{05532980-CAF8-47D3-8954-65459B2DB8C1}">
      <dgm:prSet/>
      <dgm:spPr/>
      <dgm:t>
        <a:bodyPr/>
        <a:lstStyle/>
        <a:p>
          <a:endParaRPr lang="en-GB"/>
        </a:p>
      </dgm:t>
    </dgm:pt>
    <dgm:pt modelId="{4B7E32C8-5553-4FE6-BD8E-E1AAADD3558B}" type="sibTrans" cxnId="{05532980-CAF8-47D3-8954-65459B2DB8C1}">
      <dgm:prSet/>
      <dgm:spPr/>
      <dgm:t>
        <a:bodyPr/>
        <a:lstStyle/>
        <a:p>
          <a:endParaRPr lang="en-GB"/>
        </a:p>
      </dgm:t>
    </dgm:pt>
    <dgm:pt modelId="{4886298E-F165-4CAC-A536-FF91481F83AE}">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Understand Consumer Behaviour</a:t>
          </a:r>
          <a:endParaRPr lang="en-GB" sz="1200" dirty="0"/>
        </a:p>
      </dgm:t>
    </dgm:pt>
    <dgm:pt modelId="{6827ECD9-8749-4E2E-BDD9-ED632E489A8E}" type="parTrans" cxnId="{B98CF458-45D3-4C90-A2B0-EC7E45CBFC6B}">
      <dgm:prSet/>
      <dgm:spPr/>
      <dgm:t>
        <a:bodyPr/>
        <a:lstStyle/>
        <a:p>
          <a:endParaRPr lang="en-GB"/>
        </a:p>
      </dgm:t>
    </dgm:pt>
    <dgm:pt modelId="{7AD2EEDE-3471-4CAD-9192-7DFE6BE1ED05}" type="sibTrans" cxnId="{B98CF458-45D3-4C90-A2B0-EC7E45CBFC6B}">
      <dgm:prSet/>
      <dgm:spPr/>
      <dgm:t>
        <a:bodyPr/>
        <a:lstStyle/>
        <a:p>
          <a:endParaRPr lang="en-GB"/>
        </a:p>
      </dgm:t>
    </dgm:pt>
    <dgm:pt modelId="{070BFF66-FE67-416D-85D3-66C59E46FFFA}">
      <dgm:prSet phldrT="[Text]" custT="1"/>
      <dgm:spPr>
        <a:solidFill>
          <a:schemeClr val="accent1">
            <a:lumMod val="60000"/>
            <a:lumOff val="40000"/>
          </a:schemeClr>
        </a:solidFill>
        <a:ln>
          <a:solidFill>
            <a:schemeClr val="accent1">
              <a:lumMod val="60000"/>
              <a:lumOff val="40000"/>
            </a:schemeClr>
          </a:solidFill>
        </a:ln>
      </dgm:spPr>
      <dgm:t>
        <a:bodyPr/>
        <a:lstStyle/>
        <a:p>
          <a:r>
            <a:rPr lang="en-US" sz="1200" dirty="0"/>
            <a:t>Simulation Tool</a:t>
          </a:r>
          <a:endParaRPr lang="en-GB" sz="1200" dirty="0"/>
        </a:p>
      </dgm:t>
    </dgm:pt>
    <dgm:pt modelId="{25AFC9A1-C755-4211-9DD8-084B08641C16}" type="parTrans" cxnId="{F0717F2B-2EAA-4248-8B7B-3FD442187D05}">
      <dgm:prSet/>
      <dgm:spPr/>
      <dgm:t>
        <a:bodyPr/>
        <a:lstStyle/>
        <a:p>
          <a:endParaRPr lang="en-GB"/>
        </a:p>
      </dgm:t>
    </dgm:pt>
    <dgm:pt modelId="{F342857F-FB82-450C-9BD3-6188240E8BE2}" type="sibTrans" cxnId="{F0717F2B-2EAA-4248-8B7B-3FD442187D05}">
      <dgm:prSet/>
      <dgm:spPr/>
      <dgm:t>
        <a:bodyPr/>
        <a:lstStyle/>
        <a:p>
          <a:endParaRPr lang="en-GB"/>
        </a:p>
      </dgm:t>
    </dgm:pt>
    <dgm:pt modelId="{1983A7EC-998F-478E-AED9-13B45247DA92}">
      <dgm:prSet phldrT="[Text]" custT="1"/>
      <dgm:spPr>
        <a:solidFill>
          <a:schemeClr val="accent1"/>
        </a:solidFill>
        <a:ln>
          <a:solidFill>
            <a:schemeClr val="accent1"/>
          </a:solidFill>
        </a:ln>
      </dgm:spPr>
      <dgm:t>
        <a:bodyPr/>
        <a:lstStyle/>
        <a:p>
          <a:r>
            <a:rPr lang="en-US" sz="1200" dirty="0"/>
            <a:t>Productize</a:t>
          </a:r>
          <a:endParaRPr lang="en-GB" sz="1200" dirty="0"/>
        </a:p>
      </dgm:t>
    </dgm:pt>
    <dgm:pt modelId="{32331F24-6BBA-4A85-883D-62173831B25E}" type="parTrans" cxnId="{B5236BCF-42B0-4C64-A39B-825BDFA58881}">
      <dgm:prSet/>
      <dgm:spPr/>
      <dgm:t>
        <a:bodyPr/>
        <a:lstStyle/>
        <a:p>
          <a:endParaRPr lang="en-GB"/>
        </a:p>
      </dgm:t>
    </dgm:pt>
    <dgm:pt modelId="{CB362A39-ACDE-421B-88BD-FE16FB82C1A0}" type="sibTrans" cxnId="{B5236BCF-42B0-4C64-A39B-825BDFA58881}">
      <dgm:prSet/>
      <dgm:spPr/>
      <dgm:t>
        <a:bodyPr/>
        <a:lstStyle/>
        <a:p>
          <a:endParaRPr lang="en-GB"/>
        </a:p>
      </dgm:t>
    </dgm:pt>
    <dgm:pt modelId="{0D7DE251-5A02-4331-9589-0B72A7A1B4AE}" type="pres">
      <dgm:prSet presAssocID="{B356C3A7-C8AC-485C-8AF9-B616B6EC16E9}" presName="Name0" presStyleCnt="0">
        <dgm:presLayoutVars>
          <dgm:dir/>
          <dgm:animLvl val="lvl"/>
          <dgm:resizeHandles val="exact"/>
        </dgm:presLayoutVars>
      </dgm:prSet>
      <dgm:spPr/>
    </dgm:pt>
    <dgm:pt modelId="{FE0E2E87-58A7-42FE-BE25-E49BD1E13B40}" type="pres">
      <dgm:prSet presAssocID="{DE283678-B2CC-4380-BC2C-8A866CC4EADD}" presName="parTxOnly" presStyleLbl="node1" presStyleIdx="0" presStyleCnt="5">
        <dgm:presLayoutVars>
          <dgm:chMax val="0"/>
          <dgm:chPref val="0"/>
          <dgm:bulletEnabled val="1"/>
        </dgm:presLayoutVars>
      </dgm:prSet>
      <dgm:spPr/>
    </dgm:pt>
    <dgm:pt modelId="{B86D2D8D-687F-4B6D-8C6F-149B2B791ED4}" type="pres">
      <dgm:prSet presAssocID="{416C0F64-D6EC-41B9-AFD6-26DD0FA65D69}" presName="parTxOnlySpace" presStyleCnt="0"/>
      <dgm:spPr/>
    </dgm:pt>
    <dgm:pt modelId="{1C040551-2A07-4762-A0CF-C653443BE415}" type="pres">
      <dgm:prSet presAssocID="{4BD94CF4-73E9-4E3E-B4D1-ACB7CD1D3129}" presName="parTxOnly" presStyleLbl="node1" presStyleIdx="1" presStyleCnt="5">
        <dgm:presLayoutVars>
          <dgm:chMax val="0"/>
          <dgm:chPref val="0"/>
          <dgm:bulletEnabled val="1"/>
        </dgm:presLayoutVars>
      </dgm:prSet>
      <dgm:spPr/>
    </dgm:pt>
    <dgm:pt modelId="{18F563D7-6B0B-4B31-AD94-7E43C03ECC55}" type="pres">
      <dgm:prSet presAssocID="{4B7E32C8-5553-4FE6-BD8E-E1AAADD3558B}" presName="parTxOnlySpace" presStyleCnt="0"/>
      <dgm:spPr/>
    </dgm:pt>
    <dgm:pt modelId="{320E4D17-35E7-4B87-BF43-B4B4B513E4AD}" type="pres">
      <dgm:prSet presAssocID="{4886298E-F165-4CAC-A536-FF91481F83AE}" presName="parTxOnly" presStyleLbl="node1" presStyleIdx="2" presStyleCnt="5">
        <dgm:presLayoutVars>
          <dgm:chMax val="0"/>
          <dgm:chPref val="0"/>
          <dgm:bulletEnabled val="1"/>
        </dgm:presLayoutVars>
      </dgm:prSet>
      <dgm:spPr/>
    </dgm:pt>
    <dgm:pt modelId="{3361DD6A-44F2-471C-B2A4-E162D7F27E3D}" type="pres">
      <dgm:prSet presAssocID="{7AD2EEDE-3471-4CAD-9192-7DFE6BE1ED05}" presName="parTxOnlySpace" presStyleCnt="0"/>
      <dgm:spPr/>
    </dgm:pt>
    <dgm:pt modelId="{8B18B2FF-AAEB-4CCD-A436-F7107BE94E54}" type="pres">
      <dgm:prSet presAssocID="{070BFF66-FE67-416D-85D3-66C59E46FFFA}" presName="parTxOnly" presStyleLbl="node1" presStyleIdx="3" presStyleCnt="5">
        <dgm:presLayoutVars>
          <dgm:chMax val="0"/>
          <dgm:chPref val="0"/>
          <dgm:bulletEnabled val="1"/>
        </dgm:presLayoutVars>
      </dgm:prSet>
      <dgm:spPr/>
    </dgm:pt>
    <dgm:pt modelId="{1DE01E3E-0EB6-42EE-9FF2-4D7D6583C842}" type="pres">
      <dgm:prSet presAssocID="{F342857F-FB82-450C-9BD3-6188240E8BE2}" presName="parTxOnlySpace" presStyleCnt="0"/>
      <dgm:spPr/>
    </dgm:pt>
    <dgm:pt modelId="{517EA4B4-2D1A-456E-8D39-496C5B517D79}" type="pres">
      <dgm:prSet presAssocID="{1983A7EC-998F-478E-AED9-13B45247DA92}" presName="parTxOnly" presStyleLbl="node1" presStyleIdx="4" presStyleCnt="5">
        <dgm:presLayoutVars>
          <dgm:chMax val="0"/>
          <dgm:chPref val="0"/>
          <dgm:bulletEnabled val="1"/>
        </dgm:presLayoutVars>
      </dgm:prSet>
      <dgm:spPr/>
    </dgm:pt>
  </dgm:ptLst>
  <dgm:cxnLst>
    <dgm:cxn modelId="{F0717F2B-2EAA-4248-8B7B-3FD442187D05}" srcId="{B356C3A7-C8AC-485C-8AF9-B616B6EC16E9}" destId="{070BFF66-FE67-416D-85D3-66C59E46FFFA}" srcOrd="3" destOrd="0" parTransId="{25AFC9A1-C755-4211-9DD8-084B08641C16}" sibTransId="{F342857F-FB82-450C-9BD3-6188240E8BE2}"/>
    <dgm:cxn modelId="{9C520465-3B5B-4C0B-AB74-AFCA6EBEE358}" type="presOf" srcId="{1983A7EC-998F-478E-AED9-13B45247DA92}" destId="{517EA4B4-2D1A-456E-8D39-496C5B517D79}" srcOrd="0" destOrd="0" presId="urn:microsoft.com/office/officeart/2005/8/layout/chevron1"/>
    <dgm:cxn modelId="{B98CF458-45D3-4C90-A2B0-EC7E45CBFC6B}" srcId="{B356C3A7-C8AC-485C-8AF9-B616B6EC16E9}" destId="{4886298E-F165-4CAC-A536-FF91481F83AE}" srcOrd="2" destOrd="0" parTransId="{6827ECD9-8749-4E2E-BDD9-ED632E489A8E}" sibTransId="{7AD2EEDE-3471-4CAD-9192-7DFE6BE1ED05}"/>
    <dgm:cxn modelId="{05532980-CAF8-47D3-8954-65459B2DB8C1}" srcId="{B356C3A7-C8AC-485C-8AF9-B616B6EC16E9}" destId="{4BD94CF4-73E9-4E3E-B4D1-ACB7CD1D3129}" srcOrd="1" destOrd="0" parTransId="{09BECC97-2FC3-4656-B07C-CAE97D44000B}" sibTransId="{4B7E32C8-5553-4FE6-BD8E-E1AAADD3558B}"/>
    <dgm:cxn modelId="{901B5E88-09F3-4683-B96D-7560CA2082F9}" type="presOf" srcId="{B356C3A7-C8AC-485C-8AF9-B616B6EC16E9}" destId="{0D7DE251-5A02-4331-9589-0B72A7A1B4AE}" srcOrd="0" destOrd="0" presId="urn:microsoft.com/office/officeart/2005/8/layout/chevron1"/>
    <dgm:cxn modelId="{AC74388E-BA99-4EE4-B783-662A6D225360}" srcId="{B356C3A7-C8AC-485C-8AF9-B616B6EC16E9}" destId="{DE283678-B2CC-4380-BC2C-8A866CC4EADD}" srcOrd="0" destOrd="0" parTransId="{ADCF8373-46D0-4AC5-A649-3D23C80E26FD}" sibTransId="{416C0F64-D6EC-41B9-AFD6-26DD0FA65D69}"/>
    <dgm:cxn modelId="{0FB15998-3965-4673-B30D-8E580F4065C9}" type="presOf" srcId="{4886298E-F165-4CAC-A536-FF91481F83AE}" destId="{320E4D17-35E7-4B87-BF43-B4B4B513E4AD}" srcOrd="0" destOrd="0" presId="urn:microsoft.com/office/officeart/2005/8/layout/chevron1"/>
    <dgm:cxn modelId="{6F5885A8-4618-4E3F-8131-0DF5C36A9577}" type="presOf" srcId="{4BD94CF4-73E9-4E3E-B4D1-ACB7CD1D3129}" destId="{1C040551-2A07-4762-A0CF-C653443BE415}" srcOrd="0" destOrd="0" presId="urn:microsoft.com/office/officeart/2005/8/layout/chevron1"/>
    <dgm:cxn modelId="{CC8C17C8-D251-40CC-BCB2-A0EAAD71F68F}" type="presOf" srcId="{DE283678-B2CC-4380-BC2C-8A866CC4EADD}" destId="{FE0E2E87-58A7-42FE-BE25-E49BD1E13B40}" srcOrd="0" destOrd="0" presId="urn:microsoft.com/office/officeart/2005/8/layout/chevron1"/>
    <dgm:cxn modelId="{B5236BCF-42B0-4C64-A39B-825BDFA58881}" srcId="{B356C3A7-C8AC-485C-8AF9-B616B6EC16E9}" destId="{1983A7EC-998F-478E-AED9-13B45247DA92}" srcOrd="4" destOrd="0" parTransId="{32331F24-6BBA-4A85-883D-62173831B25E}" sibTransId="{CB362A39-ACDE-421B-88BD-FE16FB82C1A0}"/>
    <dgm:cxn modelId="{A242F6F5-5A90-4F96-8F2D-73B71DEE393E}" type="presOf" srcId="{070BFF66-FE67-416D-85D3-66C59E46FFFA}" destId="{8B18B2FF-AAEB-4CCD-A436-F7107BE94E54}" srcOrd="0" destOrd="0" presId="urn:microsoft.com/office/officeart/2005/8/layout/chevron1"/>
    <dgm:cxn modelId="{5B298630-149D-4C27-B06A-CB9B655CC09E}" type="presParOf" srcId="{0D7DE251-5A02-4331-9589-0B72A7A1B4AE}" destId="{FE0E2E87-58A7-42FE-BE25-E49BD1E13B40}" srcOrd="0" destOrd="0" presId="urn:microsoft.com/office/officeart/2005/8/layout/chevron1"/>
    <dgm:cxn modelId="{75A10530-ACD1-4EB3-82CE-FEF6A0AF6753}" type="presParOf" srcId="{0D7DE251-5A02-4331-9589-0B72A7A1B4AE}" destId="{B86D2D8D-687F-4B6D-8C6F-149B2B791ED4}" srcOrd="1" destOrd="0" presId="urn:microsoft.com/office/officeart/2005/8/layout/chevron1"/>
    <dgm:cxn modelId="{94A2E0AE-8647-4D42-9134-7A6833D9BF57}" type="presParOf" srcId="{0D7DE251-5A02-4331-9589-0B72A7A1B4AE}" destId="{1C040551-2A07-4762-A0CF-C653443BE415}" srcOrd="2" destOrd="0" presId="urn:microsoft.com/office/officeart/2005/8/layout/chevron1"/>
    <dgm:cxn modelId="{A29797A7-CBF3-42A1-9DD4-C45BED99135B}" type="presParOf" srcId="{0D7DE251-5A02-4331-9589-0B72A7A1B4AE}" destId="{18F563D7-6B0B-4B31-AD94-7E43C03ECC55}" srcOrd="3" destOrd="0" presId="urn:microsoft.com/office/officeart/2005/8/layout/chevron1"/>
    <dgm:cxn modelId="{0ED0EB72-6AFD-4648-90F9-DCBF21703D6B}" type="presParOf" srcId="{0D7DE251-5A02-4331-9589-0B72A7A1B4AE}" destId="{320E4D17-35E7-4B87-BF43-B4B4B513E4AD}" srcOrd="4" destOrd="0" presId="urn:microsoft.com/office/officeart/2005/8/layout/chevron1"/>
    <dgm:cxn modelId="{F451E692-6CA8-4474-B679-135FDD662E1D}" type="presParOf" srcId="{0D7DE251-5A02-4331-9589-0B72A7A1B4AE}" destId="{3361DD6A-44F2-471C-B2A4-E162D7F27E3D}" srcOrd="5" destOrd="0" presId="urn:microsoft.com/office/officeart/2005/8/layout/chevron1"/>
    <dgm:cxn modelId="{3BA1549C-745E-43E5-AD0B-850CA4BF2C39}" type="presParOf" srcId="{0D7DE251-5A02-4331-9589-0B72A7A1B4AE}" destId="{8B18B2FF-AAEB-4CCD-A436-F7107BE94E54}" srcOrd="6" destOrd="0" presId="urn:microsoft.com/office/officeart/2005/8/layout/chevron1"/>
    <dgm:cxn modelId="{D86C01C8-0C5C-4CC5-81FE-2CD67FA9647A}" type="presParOf" srcId="{0D7DE251-5A02-4331-9589-0B72A7A1B4AE}" destId="{1DE01E3E-0EB6-42EE-9FF2-4D7D6583C842}" srcOrd="7" destOrd="0" presId="urn:microsoft.com/office/officeart/2005/8/layout/chevron1"/>
    <dgm:cxn modelId="{DB0DF403-EEC4-4D13-9252-21369C4C0327}" type="presParOf" srcId="{0D7DE251-5A02-4331-9589-0B72A7A1B4AE}" destId="{517EA4B4-2D1A-456E-8D39-496C5B517D79}"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7D836-F12D-484C-8345-676AC11CB784}">
      <dsp:nvSpPr>
        <dsp:cNvPr id="0" name=""/>
        <dsp:cNvSpPr/>
      </dsp:nvSpPr>
      <dsp:spPr>
        <a:xfrm>
          <a:off x="1866" y="243519"/>
          <a:ext cx="1820115" cy="543017"/>
        </a:xfrm>
        <a:prstGeom prst="rect">
          <a:avLst/>
        </a:prstGeom>
        <a:solidFill>
          <a:schemeClr val="accent1"/>
        </a:solidFill>
        <a:ln w="9525" cap="flat" cmpd="sng" algn="ctr">
          <a:solidFill>
            <a:schemeClr val="accent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Complete the Project with Quality</a:t>
          </a:r>
        </a:p>
      </dsp:txBody>
      <dsp:txXfrm>
        <a:off x="1866" y="243519"/>
        <a:ext cx="1820115" cy="543017"/>
      </dsp:txXfrm>
    </dsp:sp>
    <dsp:sp modelId="{DC9BB6BA-F54C-42DB-B2A7-E8DCACC912BE}">
      <dsp:nvSpPr>
        <dsp:cNvPr id="0" name=""/>
        <dsp:cNvSpPr/>
      </dsp:nvSpPr>
      <dsp:spPr>
        <a:xfrm>
          <a:off x="1866" y="786537"/>
          <a:ext cx="1820115" cy="2429325"/>
        </a:xfrm>
        <a:prstGeom prst="rect">
          <a:avLst/>
        </a:prstGeom>
        <a:solidFill>
          <a:schemeClr val="accent1">
            <a:lumMod val="60000"/>
            <a:lumOff val="40000"/>
            <a:alpha val="90000"/>
          </a:schemeClr>
        </a:solidFill>
        <a:ln w="9525" cap="flat" cmpd="sng" algn="ctr">
          <a:solidFill>
            <a:schemeClr val="accent1">
              <a:lumMod val="60000"/>
              <a:lumOff val="4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Able to design and build a working ABM model</a:t>
          </a:r>
        </a:p>
        <a:p>
          <a:pPr marL="114300" lvl="1" indent="-114300" algn="l" defTabSz="622300">
            <a:lnSpc>
              <a:spcPct val="90000"/>
            </a:lnSpc>
            <a:spcBef>
              <a:spcPct val="0"/>
            </a:spcBef>
            <a:spcAft>
              <a:spcPct val="15000"/>
            </a:spcAft>
            <a:buChar char="•"/>
          </a:pPr>
          <a:r>
            <a:rPr lang="en-US" sz="1400" kern="1200" dirty="0"/>
            <a:t>Able to answer the Australia questions with some level of measured confidence</a:t>
          </a:r>
        </a:p>
        <a:p>
          <a:pPr marL="114300" lvl="1" indent="-114300" algn="l" defTabSz="622300">
            <a:lnSpc>
              <a:spcPct val="90000"/>
            </a:lnSpc>
            <a:spcBef>
              <a:spcPct val="0"/>
            </a:spcBef>
            <a:spcAft>
              <a:spcPct val="15000"/>
            </a:spcAft>
            <a:buChar char="•"/>
          </a:pPr>
          <a:r>
            <a:rPr lang="en-US" sz="1400" kern="1200" dirty="0"/>
            <a:t>ABM of high quality generating at least  one new insight</a:t>
          </a:r>
        </a:p>
      </dsp:txBody>
      <dsp:txXfrm>
        <a:off x="1866" y="786537"/>
        <a:ext cx="1820115" cy="2429325"/>
      </dsp:txXfrm>
    </dsp:sp>
    <dsp:sp modelId="{B7951847-3637-43B2-8947-9687E0C506C3}">
      <dsp:nvSpPr>
        <dsp:cNvPr id="0" name=""/>
        <dsp:cNvSpPr/>
      </dsp:nvSpPr>
      <dsp:spPr>
        <a:xfrm>
          <a:off x="2076799" y="243519"/>
          <a:ext cx="1820115" cy="543017"/>
        </a:xfrm>
        <a:prstGeom prst="rect">
          <a:avLst/>
        </a:prstGeom>
        <a:solidFill>
          <a:schemeClr val="accent1"/>
        </a:solidFill>
        <a:ln w="9525" cap="flat" cmpd="sng" algn="ctr">
          <a:solidFill>
            <a:schemeClr val="accent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Scale</a:t>
          </a:r>
        </a:p>
      </dsp:txBody>
      <dsp:txXfrm>
        <a:off x="2076799" y="243519"/>
        <a:ext cx="1820115" cy="543017"/>
      </dsp:txXfrm>
    </dsp:sp>
    <dsp:sp modelId="{F2227D78-35AD-4987-B810-6B4E2914088D}">
      <dsp:nvSpPr>
        <dsp:cNvPr id="0" name=""/>
        <dsp:cNvSpPr/>
      </dsp:nvSpPr>
      <dsp:spPr>
        <a:xfrm>
          <a:off x="2076799" y="786537"/>
          <a:ext cx="1820115" cy="2429325"/>
        </a:xfrm>
        <a:prstGeom prst="rect">
          <a:avLst/>
        </a:prstGeom>
        <a:solidFill>
          <a:schemeClr val="accent1">
            <a:lumMod val="60000"/>
            <a:lumOff val="40000"/>
            <a:alpha val="90000"/>
          </a:schemeClr>
        </a:solidFill>
        <a:ln w="9525" cap="flat" cmpd="sng" algn="ctr">
          <a:solidFill>
            <a:schemeClr val="accent1">
              <a:lumMod val="60000"/>
              <a:lumOff val="4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Diageo is excited by the capability and willing to invest more in building this strategic capability</a:t>
          </a:r>
        </a:p>
        <a:p>
          <a:pPr marL="114300" lvl="1" indent="-114300" algn="l" defTabSz="622300">
            <a:lnSpc>
              <a:spcPct val="90000"/>
            </a:lnSpc>
            <a:spcBef>
              <a:spcPct val="0"/>
            </a:spcBef>
            <a:spcAft>
              <a:spcPct val="15000"/>
            </a:spcAft>
            <a:buChar char="•"/>
          </a:pPr>
          <a:r>
            <a:rPr lang="en-US" sz="1400" kern="1200" dirty="0"/>
            <a:t>We have a plan at the end of this project</a:t>
          </a:r>
        </a:p>
      </dsp:txBody>
      <dsp:txXfrm>
        <a:off x="2076799" y="786537"/>
        <a:ext cx="1820115" cy="2429325"/>
      </dsp:txXfrm>
    </dsp:sp>
    <dsp:sp modelId="{4FA6C2C1-229B-43B3-A74D-835A9FE227FF}">
      <dsp:nvSpPr>
        <dsp:cNvPr id="0" name=""/>
        <dsp:cNvSpPr/>
      </dsp:nvSpPr>
      <dsp:spPr>
        <a:xfrm>
          <a:off x="4151731" y="243519"/>
          <a:ext cx="1820115" cy="543017"/>
        </a:xfrm>
        <a:prstGeom prst="rect">
          <a:avLst/>
        </a:prstGeom>
        <a:solidFill>
          <a:schemeClr val="accent1"/>
        </a:solidFill>
        <a:ln w="9525" cap="flat" cmpd="sng" algn="ctr">
          <a:solidFill>
            <a:schemeClr val="accent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Partnership</a:t>
          </a:r>
        </a:p>
      </dsp:txBody>
      <dsp:txXfrm>
        <a:off x="4151731" y="243519"/>
        <a:ext cx="1820115" cy="543017"/>
      </dsp:txXfrm>
    </dsp:sp>
    <dsp:sp modelId="{08E311BE-1660-4C0B-8146-F771BC9B4EF3}">
      <dsp:nvSpPr>
        <dsp:cNvPr id="0" name=""/>
        <dsp:cNvSpPr/>
      </dsp:nvSpPr>
      <dsp:spPr>
        <a:xfrm>
          <a:off x="4151731" y="786537"/>
          <a:ext cx="1820115" cy="2429325"/>
        </a:xfrm>
        <a:prstGeom prst="rect">
          <a:avLst/>
        </a:prstGeom>
        <a:solidFill>
          <a:schemeClr val="accent1">
            <a:lumMod val="60000"/>
            <a:lumOff val="40000"/>
            <a:alpha val="90000"/>
          </a:schemeClr>
        </a:solidFill>
        <a:ln w="9525" cap="flat" cmpd="sng" algn="ctr">
          <a:solidFill>
            <a:schemeClr val="accent1">
              <a:lumMod val="60000"/>
              <a:lumOff val="4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Diageo and Mu Sigma are able to partner and work together with ease</a:t>
          </a:r>
        </a:p>
        <a:p>
          <a:pPr marL="114300" lvl="1" indent="-114300" algn="l" defTabSz="622300">
            <a:lnSpc>
              <a:spcPct val="90000"/>
            </a:lnSpc>
            <a:spcBef>
              <a:spcPct val="0"/>
            </a:spcBef>
            <a:spcAft>
              <a:spcPct val="15000"/>
            </a:spcAft>
            <a:buChar char="•"/>
          </a:pPr>
          <a:r>
            <a:rPr lang="en-US" sz="1400" kern="1200" dirty="0"/>
            <a:t>Mu Sigma brings significant value to enabling this transformation</a:t>
          </a:r>
        </a:p>
      </dsp:txBody>
      <dsp:txXfrm>
        <a:off x="4151731" y="786537"/>
        <a:ext cx="1820115" cy="2429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E2E87-58A7-42FE-BE25-E49BD1E13B40}">
      <dsp:nvSpPr>
        <dsp:cNvPr id="0" name=""/>
        <dsp:cNvSpPr/>
      </dsp:nvSpPr>
      <dsp:spPr>
        <a:xfrm>
          <a:off x="2009" y="0"/>
          <a:ext cx="1788169" cy="563168"/>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1. Data Consolidation</a:t>
          </a:r>
          <a:endParaRPr lang="en-GB" sz="1200" kern="1200" dirty="0"/>
        </a:p>
      </dsp:txBody>
      <dsp:txXfrm>
        <a:off x="283593" y="0"/>
        <a:ext cx="1225001" cy="563168"/>
      </dsp:txXfrm>
    </dsp:sp>
    <dsp:sp modelId="{1C040551-2A07-4762-A0CF-C653443BE415}">
      <dsp:nvSpPr>
        <dsp:cNvPr id="0" name=""/>
        <dsp:cNvSpPr/>
      </dsp:nvSpPr>
      <dsp:spPr>
        <a:xfrm>
          <a:off x="1611362" y="0"/>
          <a:ext cx="1788169" cy="56316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2. Network Design</a:t>
          </a:r>
          <a:endParaRPr lang="en-GB" sz="1200" kern="1200" dirty="0"/>
        </a:p>
      </dsp:txBody>
      <dsp:txXfrm>
        <a:off x="1892946" y="0"/>
        <a:ext cx="1225001" cy="563168"/>
      </dsp:txXfrm>
    </dsp:sp>
    <dsp:sp modelId="{320E4D17-35E7-4B87-BF43-B4B4B513E4AD}">
      <dsp:nvSpPr>
        <dsp:cNvPr id="0" name=""/>
        <dsp:cNvSpPr/>
      </dsp:nvSpPr>
      <dsp:spPr>
        <a:xfrm>
          <a:off x="3220715" y="0"/>
          <a:ext cx="1788169" cy="56316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3. Understand Consumer Behaviour</a:t>
          </a:r>
          <a:endParaRPr lang="en-GB" sz="1200" kern="1200" dirty="0"/>
        </a:p>
      </dsp:txBody>
      <dsp:txXfrm>
        <a:off x="3502299" y="0"/>
        <a:ext cx="1225001" cy="563168"/>
      </dsp:txXfrm>
    </dsp:sp>
    <dsp:sp modelId="{8B18B2FF-AAEB-4CCD-A436-F7107BE94E54}">
      <dsp:nvSpPr>
        <dsp:cNvPr id="0" name=""/>
        <dsp:cNvSpPr/>
      </dsp:nvSpPr>
      <dsp:spPr>
        <a:xfrm>
          <a:off x="4830067" y="0"/>
          <a:ext cx="1788169" cy="56316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4. Simulation Tool</a:t>
          </a:r>
          <a:endParaRPr lang="en-GB" sz="1200" kern="1200" dirty="0"/>
        </a:p>
      </dsp:txBody>
      <dsp:txXfrm>
        <a:off x="5111651" y="0"/>
        <a:ext cx="1225001" cy="563168"/>
      </dsp:txXfrm>
    </dsp:sp>
    <dsp:sp modelId="{517EA4B4-2D1A-456E-8D39-496C5B517D79}">
      <dsp:nvSpPr>
        <dsp:cNvPr id="0" name=""/>
        <dsp:cNvSpPr/>
      </dsp:nvSpPr>
      <dsp:spPr>
        <a:xfrm>
          <a:off x="6439420" y="0"/>
          <a:ext cx="1788169" cy="56316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5. Productize</a:t>
          </a:r>
          <a:endParaRPr lang="en-GB" sz="1200" kern="1200" dirty="0"/>
        </a:p>
      </dsp:txBody>
      <dsp:txXfrm>
        <a:off x="6721004" y="0"/>
        <a:ext cx="1225001" cy="5631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8AA48-E2DD-44D5-BCE2-83932A286717}">
      <dsp:nvSpPr>
        <dsp:cNvPr id="0" name=""/>
        <dsp:cNvSpPr/>
      </dsp:nvSpPr>
      <dsp:spPr>
        <a:xfrm>
          <a:off x="2574" y="202639"/>
          <a:ext cx="2509878" cy="345600"/>
        </a:xfrm>
        <a:prstGeom prst="rect">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Design Model</a:t>
          </a:r>
        </a:p>
      </dsp:txBody>
      <dsp:txXfrm>
        <a:off x="2574" y="202639"/>
        <a:ext cx="2509878" cy="345600"/>
      </dsp:txXfrm>
    </dsp:sp>
    <dsp:sp modelId="{13F1583C-F93A-492B-A129-F2369905601A}">
      <dsp:nvSpPr>
        <dsp:cNvPr id="0" name=""/>
        <dsp:cNvSpPr/>
      </dsp:nvSpPr>
      <dsp:spPr>
        <a:xfrm>
          <a:off x="2574" y="548240"/>
          <a:ext cx="2509878" cy="1515240"/>
        </a:xfrm>
        <a:prstGeom prst="rect">
          <a:avLst/>
        </a:prstGeom>
        <a:solidFill>
          <a:schemeClr val="accent1">
            <a:lumMod val="60000"/>
            <a:lumOff val="40000"/>
            <a:alpha val="90000"/>
          </a:schemeClr>
        </a:solidFill>
        <a:ln w="25400" cap="flat" cmpd="sng" algn="ctr">
          <a:solidFill>
            <a:schemeClr val="accent1">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Wingdings" panose="05000000000000000000" pitchFamily="2" charset="2"/>
            <a:buChar char=""/>
          </a:pPr>
          <a:r>
            <a:rPr lang="en-US" sz="1200" kern="1200" dirty="0">
              <a:latin typeface="Lao UI" panose="020B0502040204020203" pitchFamily="34" charset="0"/>
              <a:ea typeface="Calibri" panose="020F0502020204030204" pitchFamily="34" charset="0"/>
            </a:rPr>
            <a:t>Conduct a data audit and secure data. Confirm business questions</a:t>
          </a:r>
          <a:endParaRPr lang="en-US" sz="1200" kern="1200" dirty="0"/>
        </a:p>
        <a:p>
          <a:pPr marL="114300" lvl="1" indent="-114300" algn="l" defTabSz="533400">
            <a:lnSpc>
              <a:spcPct val="90000"/>
            </a:lnSpc>
            <a:spcBef>
              <a:spcPct val="0"/>
            </a:spcBef>
            <a:spcAft>
              <a:spcPct val="15000"/>
            </a:spcAft>
            <a:buChar char="•"/>
          </a:pPr>
          <a:r>
            <a:rPr lang="en-US" sz="1200" kern="1200" dirty="0">
              <a:latin typeface="Lao UI" panose="020B0502040204020203" pitchFamily="34" charset="0"/>
              <a:ea typeface="Calibri" panose="020F0502020204030204" pitchFamily="34" charset="0"/>
            </a:rPr>
            <a:t>Estimate the initial causal models based on available data sources</a:t>
          </a:r>
          <a:endParaRPr lang="en-US" sz="1200" kern="1200" dirty="0">
            <a:latin typeface="Calibri" panose="020F0502020204030204" pitchFamily="34" charset="0"/>
            <a:ea typeface="Calibri" panose="020F0502020204030204" pitchFamily="34" charset="0"/>
          </a:endParaRPr>
        </a:p>
        <a:p>
          <a:pPr marL="114300" lvl="1" indent="-114300" algn="l" defTabSz="533400">
            <a:lnSpc>
              <a:spcPct val="90000"/>
            </a:lnSpc>
            <a:spcBef>
              <a:spcPct val="0"/>
            </a:spcBef>
            <a:spcAft>
              <a:spcPct val="15000"/>
            </a:spcAft>
            <a:buChar char="•"/>
          </a:pPr>
          <a:r>
            <a:rPr lang="en-US" sz="1200" kern="1200">
              <a:latin typeface="Lao UI" panose="020B0502040204020203" pitchFamily="34" charset="0"/>
              <a:ea typeface="Calibri" panose="020F0502020204030204" pitchFamily="34" charset="0"/>
            </a:rPr>
            <a:t>Define heuristic priors from existing market research as well as expert opinions</a:t>
          </a:r>
          <a:endParaRPr lang="en-US" sz="1200" kern="1200" dirty="0">
            <a:latin typeface="Calibri" panose="020F0502020204030204" pitchFamily="34" charset="0"/>
            <a:ea typeface="Calibri" panose="020F0502020204030204" pitchFamily="34" charset="0"/>
          </a:endParaRPr>
        </a:p>
      </dsp:txBody>
      <dsp:txXfrm>
        <a:off x="2574" y="548240"/>
        <a:ext cx="2509878" cy="1515240"/>
      </dsp:txXfrm>
    </dsp:sp>
    <dsp:sp modelId="{5535851D-00C4-4FC4-9F13-7B04E94A8738}">
      <dsp:nvSpPr>
        <dsp:cNvPr id="0" name=""/>
        <dsp:cNvSpPr/>
      </dsp:nvSpPr>
      <dsp:spPr>
        <a:xfrm>
          <a:off x="2863835" y="202639"/>
          <a:ext cx="2509878" cy="345600"/>
        </a:xfrm>
        <a:prstGeom prst="rect">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Build Model</a:t>
          </a:r>
        </a:p>
      </dsp:txBody>
      <dsp:txXfrm>
        <a:off x="2863835" y="202639"/>
        <a:ext cx="2509878" cy="345600"/>
      </dsp:txXfrm>
    </dsp:sp>
    <dsp:sp modelId="{63788774-DDA9-48C2-A7C3-FB6270FEB9F9}">
      <dsp:nvSpPr>
        <dsp:cNvPr id="0" name=""/>
        <dsp:cNvSpPr/>
      </dsp:nvSpPr>
      <dsp:spPr>
        <a:xfrm>
          <a:off x="2863835" y="548240"/>
          <a:ext cx="2509878" cy="1515240"/>
        </a:xfrm>
        <a:prstGeom prst="rect">
          <a:avLst/>
        </a:prstGeom>
        <a:solidFill>
          <a:schemeClr val="accent1">
            <a:lumMod val="60000"/>
            <a:lumOff val="40000"/>
            <a:alpha val="90000"/>
          </a:schemeClr>
        </a:solidFill>
        <a:ln w="25400" cap="flat" cmpd="sng" algn="ctr">
          <a:solidFill>
            <a:schemeClr val="accent1">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Wingdings" panose="05000000000000000000" pitchFamily="2" charset="2"/>
            <a:buChar char=""/>
          </a:pPr>
          <a:r>
            <a:rPr lang="en-US" sz="1200" kern="1200" dirty="0">
              <a:latin typeface="Lao UI" panose="020B0502040204020203" pitchFamily="34" charset="0"/>
              <a:ea typeface="Calibri" panose="020F0502020204030204" pitchFamily="34" charset="0"/>
            </a:rPr>
            <a:t>Run simulations and conduct macro/micro validation</a:t>
          </a:r>
          <a:endParaRPr lang="en-US" sz="1200" kern="1200" dirty="0"/>
        </a:p>
        <a:p>
          <a:pPr marL="114300" lvl="1" indent="-114300" algn="l" defTabSz="533400">
            <a:lnSpc>
              <a:spcPct val="90000"/>
            </a:lnSpc>
            <a:spcBef>
              <a:spcPct val="0"/>
            </a:spcBef>
            <a:spcAft>
              <a:spcPct val="15000"/>
            </a:spcAft>
            <a:buChar char="•"/>
          </a:pPr>
          <a:r>
            <a:rPr lang="en-US" sz="1200" kern="1200">
              <a:latin typeface="Lao UI" panose="020B0502040204020203" pitchFamily="34" charset="0"/>
              <a:ea typeface="Calibri" panose="020F0502020204030204" pitchFamily="34" charset="0"/>
            </a:rPr>
            <a:t>Update causal models</a:t>
          </a:r>
          <a:endParaRPr lang="en-US" sz="1200" kern="1200" dirty="0">
            <a:latin typeface="Calibri" panose="020F0502020204030204" pitchFamily="34" charset="0"/>
            <a:ea typeface="Calibri" panose="020F0502020204030204" pitchFamily="34" charset="0"/>
          </a:endParaRPr>
        </a:p>
        <a:p>
          <a:pPr marL="114300" lvl="1" indent="-114300" algn="l" defTabSz="533400">
            <a:lnSpc>
              <a:spcPct val="90000"/>
            </a:lnSpc>
            <a:spcBef>
              <a:spcPct val="0"/>
            </a:spcBef>
            <a:spcAft>
              <a:spcPct val="15000"/>
            </a:spcAft>
            <a:buChar char="•"/>
          </a:pPr>
          <a:r>
            <a:rPr lang="en-US" sz="1200" kern="1200">
              <a:latin typeface="Lao UI" panose="020B0502040204020203" pitchFamily="34" charset="0"/>
              <a:ea typeface="Calibri" panose="020F0502020204030204" pitchFamily="34" charset="0"/>
            </a:rPr>
            <a:t>2 iterations and review</a:t>
          </a:r>
          <a:endParaRPr lang="en-US" sz="1200" kern="1200" dirty="0">
            <a:latin typeface="Calibri" panose="020F0502020204030204" pitchFamily="34" charset="0"/>
            <a:ea typeface="Calibri" panose="020F0502020204030204" pitchFamily="34" charset="0"/>
          </a:endParaRPr>
        </a:p>
      </dsp:txBody>
      <dsp:txXfrm>
        <a:off x="2863835" y="548240"/>
        <a:ext cx="2509878" cy="1515240"/>
      </dsp:txXfrm>
    </dsp:sp>
    <dsp:sp modelId="{C9F90FAD-F5D7-4BC1-BCEC-497235F9010C}">
      <dsp:nvSpPr>
        <dsp:cNvPr id="0" name=""/>
        <dsp:cNvSpPr/>
      </dsp:nvSpPr>
      <dsp:spPr>
        <a:xfrm>
          <a:off x="5725097" y="202639"/>
          <a:ext cx="2509878" cy="345600"/>
        </a:xfrm>
        <a:prstGeom prst="rect">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Test Model</a:t>
          </a:r>
        </a:p>
      </dsp:txBody>
      <dsp:txXfrm>
        <a:off x="5725097" y="202639"/>
        <a:ext cx="2509878" cy="345600"/>
      </dsp:txXfrm>
    </dsp:sp>
    <dsp:sp modelId="{48C8B091-75E6-48D5-A249-1686FBA2CA50}">
      <dsp:nvSpPr>
        <dsp:cNvPr id="0" name=""/>
        <dsp:cNvSpPr/>
      </dsp:nvSpPr>
      <dsp:spPr>
        <a:xfrm>
          <a:off x="5725097" y="548240"/>
          <a:ext cx="2509878" cy="1515240"/>
        </a:xfrm>
        <a:prstGeom prst="rect">
          <a:avLst/>
        </a:prstGeom>
        <a:solidFill>
          <a:schemeClr val="accent1">
            <a:lumMod val="60000"/>
            <a:lumOff val="40000"/>
            <a:alpha val="90000"/>
          </a:schemeClr>
        </a:solidFill>
        <a:ln w="25400" cap="flat" cmpd="sng" algn="ctr">
          <a:solidFill>
            <a:schemeClr val="accent1">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Wingdings" panose="05000000000000000000" pitchFamily="2" charset="2"/>
            <a:buChar char=""/>
          </a:pPr>
          <a:r>
            <a:rPr lang="en-US" sz="1200" kern="1200">
              <a:latin typeface="Lao UI" panose="020B0502040204020203" pitchFamily="34" charset="0"/>
              <a:ea typeface="Calibri" panose="020F0502020204030204" pitchFamily="34" charset="0"/>
            </a:rPr>
            <a:t>Package final deliverable answering the question “Were we able to simulate consumer behavior accurately and identify causal effects in the consumer decision-making mechanism?”</a:t>
          </a:r>
          <a:endParaRPr lang="en-US" sz="1200" kern="1200" dirty="0"/>
        </a:p>
        <a:p>
          <a:pPr marL="114300" lvl="1" indent="-114300" algn="l" defTabSz="533400">
            <a:lnSpc>
              <a:spcPct val="90000"/>
            </a:lnSpc>
            <a:spcBef>
              <a:spcPct val="0"/>
            </a:spcBef>
            <a:spcAft>
              <a:spcPct val="15000"/>
            </a:spcAft>
            <a:buChar char="•"/>
          </a:pPr>
          <a:r>
            <a:rPr lang="en-US" sz="1200" kern="1200" dirty="0">
              <a:latin typeface="Lao UI" panose="020B0502040204020203" pitchFamily="34" charset="0"/>
              <a:ea typeface="Calibri" panose="020F0502020204030204" pitchFamily="34" charset="0"/>
            </a:rPr>
            <a:t>Share experiment results</a:t>
          </a:r>
          <a:endParaRPr lang="en-US" sz="1200" kern="1200" dirty="0">
            <a:latin typeface="Calibri" panose="020F0502020204030204" pitchFamily="34" charset="0"/>
            <a:ea typeface="Calibri" panose="020F0502020204030204" pitchFamily="34" charset="0"/>
          </a:endParaRPr>
        </a:p>
      </dsp:txBody>
      <dsp:txXfrm>
        <a:off x="5725097" y="548240"/>
        <a:ext cx="2509878" cy="15152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E2E87-58A7-42FE-BE25-E49BD1E13B40}">
      <dsp:nvSpPr>
        <dsp:cNvPr id="0" name=""/>
        <dsp:cNvSpPr/>
      </dsp:nvSpPr>
      <dsp:spPr>
        <a:xfrm>
          <a:off x="2009" y="0"/>
          <a:ext cx="1788169" cy="563168"/>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Data Consolidation</a:t>
          </a:r>
          <a:endParaRPr lang="en-GB" sz="1200" kern="1200" dirty="0"/>
        </a:p>
      </dsp:txBody>
      <dsp:txXfrm>
        <a:off x="283593" y="0"/>
        <a:ext cx="1225001" cy="563168"/>
      </dsp:txXfrm>
    </dsp:sp>
    <dsp:sp modelId="{1C040551-2A07-4762-A0CF-C653443BE415}">
      <dsp:nvSpPr>
        <dsp:cNvPr id="0" name=""/>
        <dsp:cNvSpPr/>
      </dsp:nvSpPr>
      <dsp:spPr>
        <a:xfrm>
          <a:off x="1611362"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Design</a:t>
          </a:r>
          <a:endParaRPr lang="en-GB" sz="1200" kern="1200" dirty="0"/>
        </a:p>
      </dsp:txBody>
      <dsp:txXfrm>
        <a:off x="1892946" y="0"/>
        <a:ext cx="1225001" cy="563168"/>
      </dsp:txXfrm>
    </dsp:sp>
    <dsp:sp modelId="{320E4D17-35E7-4B87-BF43-B4B4B513E4AD}">
      <dsp:nvSpPr>
        <dsp:cNvPr id="0" name=""/>
        <dsp:cNvSpPr/>
      </dsp:nvSpPr>
      <dsp:spPr>
        <a:xfrm>
          <a:off x="3220715"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Understand Consumer Behaviour</a:t>
          </a:r>
          <a:endParaRPr lang="en-GB" sz="1200" kern="1200" dirty="0"/>
        </a:p>
      </dsp:txBody>
      <dsp:txXfrm>
        <a:off x="3502299" y="0"/>
        <a:ext cx="1225001" cy="563168"/>
      </dsp:txXfrm>
    </dsp:sp>
    <dsp:sp modelId="{8B18B2FF-AAEB-4CCD-A436-F7107BE94E54}">
      <dsp:nvSpPr>
        <dsp:cNvPr id="0" name=""/>
        <dsp:cNvSpPr/>
      </dsp:nvSpPr>
      <dsp:spPr>
        <a:xfrm>
          <a:off x="4830067"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Simulation Tool</a:t>
          </a:r>
          <a:endParaRPr lang="en-GB" sz="1200" kern="1200" dirty="0"/>
        </a:p>
      </dsp:txBody>
      <dsp:txXfrm>
        <a:off x="5111651" y="0"/>
        <a:ext cx="1225001" cy="563168"/>
      </dsp:txXfrm>
    </dsp:sp>
    <dsp:sp modelId="{517EA4B4-2D1A-456E-8D39-496C5B517D79}">
      <dsp:nvSpPr>
        <dsp:cNvPr id="0" name=""/>
        <dsp:cNvSpPr/>
      </dsp:nvSpPr>
      <dsp:spPr>
        <a:xfrm>
          <a:off x="6439420"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Productize</a:t>
          </a:r>
          <a:endParaRPr lang="en-GB" sz="1200" kern="1200" dirty="0"/>
        </a:p>
      </dsp:txBody>
      <dsp:txXfrm>
        <a:off x="6721004" y="0"/>
        <a:ext cx="1225001" cy="5631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E2E87-58A7-42FE-BE25-E49BD1E13B40}">
      <dsp:nvSpPr>
        <dsp:cNvPr id="0" name=""/>
        <dsp:cNvSpPr/>
      </dsp:nvSpPr>
      <dsp:spPr>
        <a:xfrm>
          <a:off x="2009"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Data Consolidation</a:t>
          </a:r>
          <a:endParaRPr lang="en-GB" sz="1200" kern="1200" dirty="0"/>
        </a:p>
      </dsp:txBody>
      <dsp:txXfrm>
        <a:off x="283593" y="0"/>
        <a:ext cx="1225001" cy="563168"/>
      </dsp:txXfrm>
    </dsp:sp>
    <dsp:sp modelId="{1C040551-2A07-4762-A0CF-C653443BE415}">
      <dsp:nvSpPr>
        <dsp:cNvPr id="0" name=""/>
        <dsp:cNvSpPr/>
      </dsp:nvSpPr>
      <dsp:spPr>
        <a:xfrm>
          <a:off x="1611362" y="0"/>
          <a:ext cx="1788169" cy="563168"/>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Design</a:t>
          </a:r>
          <a:endParaRPr lang="en-GB" sz="1200" kern="1200" dirty="0"/>
        </a:p>
      </dsp:txBody>
      <dsp:txXfrm>
        <a:off x="1892946" y="0"/>
        <a:ext cx="1225001" cy="563168"/>
      </dsp:txXfrm>
    </dsp:sp>
    <dsp:sp modelId="{320E4D17-35E7-4B87-BF43-B4B4B513E4AD}">
      <dsp:nvSpPr>
        <dsp:cNvPr id="0" name=""/>
        <dsp:cNvSpPr/>
      </dsp:nvSpPr>
      <dsp:spPr>
        <a:xfrm>
          <a:off x="3220715"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Understand Consumer Behaviour</a:t>
          </a:r>
          <a:endParaRPr lang="en-GB" sz="1200" kern="1200" dirty="0"/>
        </a:p>
      </dsp:txBody>
      <dsp:txXfrm>
        <a:off x="3502299" y="0"/>
        <a:ext cx="1225001" cy="563168"/>
      </dsp:txXfrm>
    </dsp:sp>
    <dsp:sp modelId="{8B18B2FF-AAEB-4CCD-A436-F7107BE94E54}">
      <dsp:nvSpPr>
        <dsp:cNvPr id="0" name=""/>
        <dsp:cNvSpPr/>
      </dsp:nvSpPr>
      <dsp:spPr>
        <a:xfrm>
          <a:off x="4830067"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Simulation Tool</a:t>
          </a:r>
          <a:endParaRPr lang="en-GB" sz="1200" kern="1200" dirty="0"/>
        </a:p>
      </dsp:txBody>
      <dsp:txXfrm>
        <a:off x="5111651" y="0"/>
        <a:ext cx="1225001" cy="563168"/>
      </dsp:txXfrm>
    </dsp:sp>
    <dsp:sp modelId="{517EA4B4-2D1A-456E-8D39-496C5B517D79}">
      <dsp:nvSpPr>
        <dsp:cNvPr id="0" name=""/>
        <dsp:cNvSpPr/>
      </dsp:nvSpPr>
      <dsp:spPr>
        <a:xfrm>
          <a:off x="6439420"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Productize</a:t>
          </a:r>
          <a:endParaRPr lang="en-GB" sz="1200" kern="1200" dirty="0"/>
        </a:p>
      </dsp:txBody>
      <dsp:txXfrm>
        <a:off x="6721004" y="0"/>
        <a:ext cx="1225001" cy="5631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E2E87-58A7-42FE-BE25-E49BD1E13B40}">
      <dsp:nvSpPr>
        <dsp:cNvPr id="0" name=""/>
        <dsp:cNvSpPr/>
      </dsp:nvSpPr>
      <dsp:spPr>
        <a:xfrm>
          <a:off x="2009"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Data Consolidation</a:t>
          </a:r>
          <a:endParaRPr lang="en-GB" sz="1200" kern="1200" dirty="0"/>
        </a:p>
      </dsp:txBody>
      <dsp:txXfrm>
        <a:off x="283593" y="0"/>
        <a:ext cx="1225001" cy="563168"/>
      </dsp:txXfrm>
    </dsp:sp>
    <dsp:sp modelId="{1C040551-2A07-4762-A0CF-C653443BE415}">
      <dsp:nvSpPr>
        <dsp:cNvPr id="0" name=""/>
        <dsp:cNvSpPr/>
      </dsp:nvSpPr>
      <dsp:spPr>
        <a:xfrm>
          <a:off x="1611362"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Design</a:t>
          </a:r>
          <a:endParaRPr lang="en-GB" sz="1200" kern="1200" dirty="0"/>
        </a:p>
      </dsp:txBody>
      <dsp:txXfrm>
        <a:off x="1892946" y="0"/>
        <a:ext cx="1225001" cy="563168"/>
      </dsp:txXfrm>
    </dsp:sp>
    <dsp:sp modelId="{320E4D17-35E7-4B87-BF43-B4B4B513E4AD}">
      <dsp:nvSpPr>
        <dsp:cNvPr id="0" name=""/>
        <dsp:cNvSpPr/>
      </dsp:nvSpPr>
      <dsp:spPr>
        <a:xfrm>
          <a:off x="3220715" y="0"/>
          <a:ext cx="1788169" cy="563168"/>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Understand Consumer Behaviour</a:t>
          </a:r>
          <a:endParaRPr lang="en-GB" sz="1200" kern="1200" dirty="0"/>
        </a:p>
      </dsp:txBody>
      <dsp:txXfrm>
        <a:off x="3502299" y="0"/>
        <a:ext cx="1225001" cy="563168"/>
      </dsp:txXfrm>
    </dsp:sp>
    <dsp:sp modelId="{8B18B2FF-AAEB-4CCD-A436-F7107BE94E54}">
      <dsp:nvSpPr>
        <dsp:cNvPr id="0" name=""/>
        <dsp:cNvSpPr/>
      </dsp:nvSpPr>
      <dsp:spPr>
        <a:xfrm>
          <a:off x="4830067"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Simulation Tool</a:t>
          </a:r>
          <a:endParaRPr lang="en-GB" sz="1200" kern="1200" dirty="0"/>
        </a:p>
      </dsp:txBody>
      <dsp:txXfrm>
        <a:off x="5111651" y="0"/>
        <a:ext cx="1225001" cy="563168"/>
      </dsp:txXfrm>
    </dsp:sp>
    <dsp:sp modelId="{517EA4B4-2D1A-456E-8D39-496C5B517D79}">
      <dsp:nvSpPr>
        <dsp:cNvPr id="0" name=""/>
        <dsp:cNvSpPr/>
      </dsp:nvSpPr>
      <dsp:spPr>
        <a:xfrm>
          <a:off x="6439420"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Productize</a:t>
          </a:r>
          <a:endParaRPr lang="en-GB" sz="1200" kern="1200" dirty="0"/>
        </a:p>
      </dsp:txBody>
      <dsp:txXfrm>
        <a:off x="6721004" y="0"/>
        <a:ext cx="1225001" cy="5631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E2E87-58A7-42FE-BE25-E49BD1E13B40}">
      <dsp:nvSpPr>
        <dsp:cNvPr id="0" name=""/>
        <dsp:cNvSpPr/>
      </dsp:nvSpPr>
      <dsp:spPr>
        <a:xfrm>
          <a:off x="2009"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Data Consolidation</a:t>
          </a:r>
          <a:endParaRPr lang="en-GB" sz="1200" kern="1200" dirty="0"/>
        </a:p>
      </dsp:txBody>
      <dsp:txXfrm>
        <a:off x="283593" y="0"/>
        <a:ext cx="1225001" cy="563168"/>
      </dsp:txXfrm>
    </dsp:sp>
    <dsp:sp modelId="{1C040551-2A07-4762-A0CF-C653443BE415}">
      <dsp:nvSpPr>
        <dsp:cNvPr id="0" name=""/>
        <dsp:cNvSpPr/>
      </dsp:nvSpPr>
      <dsp:spPr>
        <a:xfrm>
          <a:off x="1611362"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Design</a:t>
          </a:r>
          <a:endParaRPr lang="en-GB" sz="1200" kern="1200" dirty="0"/>
        </a:p>
      </dsp:txBody>
      <dsp:txXfrm>
        <a:off x="1892946" y="0"/>
        <a:ext cx="1225001" cy="563168"/>
      </dsp:txXfrm>
    </dsp:sp>
    <dsp:sp modelId="{320E4D17-35E7-4B87-BF43-B4B4B513E4AD}">
      <dsp:nvSpPr>
        <dsp:cNvPr id="0" name=""/>
        <dsp:cNvSpPr/>
      </dsp:nvSpPr>
      <dsp:spPr>
        <a:xfrm>
          <a:off x="3220715"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Understand Consumer Behaviour</a:t>
          </a:r>
          <a:endParaRPr lang="en-GB" sz="1200" kern="1200" dirty="0"/>
        </a:p>
      </dsp:txBody>
      <dsp:txXfrm>
        <a:off x="3502299" y="0"/>
        <a:ext cx="1225001" cy="563168"/>
      </dsp:txXfrm>
    </dsp:sp>
    <dsp:sp modelId="{8B18B2FF-AAEB-4CCD-A436-F7107BE94E54}">
      <dsp:nvSpPr>
        <dsp:cNvPr id="0" name=""/>
        <dsp:cNvSpPr/>
      </dsp:nvSpPr>
      <dsp:spPr>
        <a:xfrm>
          <a:off x="4830067" y="0"/>
          <a:ext cx="1788169" cy="563168"/>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Simulation Tool</a:t>
          </a:r>
          <a:endParaRPr lang="en-GB" sz="1200" kern="1200" dirty="0"/>
        </a:p>
      </dsp:txBody>
      <dsp:txXfrm>
        <a:off x="5111651" y="0"/>
        <a:ext cx="1225001" cy="563168"/>
      </dsp:txXfrm>
    </dsp:sp>
    <dsp:sp modelId="{517EA4B4-2D1A-456E-8D39-496C5B517D79}">
      <dsp:nvSpPr>
        <dsp:cNvPr id="0" name=""/>
        <dsp:cNvSpPr/>
      </dsp:nvSpPr>
      <dsp:spPr>
        <a:xfrm>
          <a:off x="6439420"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Productize</a:t>
          </a:r>
          <a:endParaRPr lang="en-GB" sz="1200" kern="1200" dirty="0"/>
        </a:p>
      </dsp:txBody>
      <dsp:txXfrm>
        <a:off x="6721004" y="0"/>
        <a:ext cx="1225001" cy="5631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E2E87-58A7-42FE-BE25-E49BD1E13B40}">
      <dsp:nvSpPr>
        <dsp:cNvPr id="0" name=""/>
        <dsp:cNvSpPr/>
      </dsp:nvSpPr>
      <dsp:spPr>
        <a:xfrm>
          <a:off x="2009"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Data Consolidation</a:t>
          </a:r>
          <a:endParaRPr lang="en-GB" sz="1200" kern="1200" dirty="0"/>
        </a:p>
      </dsp:txBody>
      <dsp:txXfrm>
        <a:off x="283593" y="0"/>
        <a:ext cx="1225001" cy="563168"/>
      </dsp:txXfrm>
    </dsp:sp>
    <dsp:sp modelId="{1C040551-2A07-4762-A0CF-C653443BE415}">
      <dsp:nvSpPr>
        <dsp:cNvPr id="0" name=""/>
        <dsp:cNvSpPr/>
      </dsp:nvSpPr>
      <dsp:spPr>
        <a:xfrm>
          <a:off x="1611362"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Network Design</a:t>
          </a:r>
          <a:endParaRPr lang="en-GB" sz="1200" kern="1200" dirty="0"/>
        </a:p>
      </dsp:txBody>
      <dsp:txXfrm>
        <a:off x="1892946" y="0"/>
        <a:ext cx="1225001" cy="563168"/>
      </dsp:txXfrm>
    </dsp:sp>
    <dsp:sp modelId="{320E4D17-35E7-4B87-BF43-B4B4B513E4AD}">
      <dsp:nvSpPr>
        <dsp:cNvPr id="0" name=""/>
        <dsp:cNvSpPr/>
      </dsp:nvSpPr>
      <dsp:spPr>
        <a:xfrm>
          <a:off x="3220715"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Understand Consumer Behaviour</a:t>
          </a:r>
          <a:endParaRPr lang="en-GB" sz="1200" kern="1200" dirty="0"/>
        </a:p>
      </dsp:txBody>
      <dsp:txXfrm>
        <a:off x="3502299" y="0"/>
        <a:ext cx="1225001" cy="563168"/>
      </dsp:txXfrm>
    </dsp:sp>
    <dsp:sp modelId="{8B18B2FF-AAEB-4CCD-A436-F7107BE94E54}">
      <dsp:nvSpPr>
        <dsp:cNvPr id="0" name=""/>
        <dsp:cNvSpPr/>
      </dsp:nvSpPr>
      <dsp:spPr>
        <a:xfrm>
          <a:off x="4830067" y="0"/>
          <a:ext cx="1788169" cy="563168"/>
        </a:xfrm>
        <a:prstGeom prst="chevron">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Simulation Tool</a:t>
          </a:r>
          <a:endParaRPr lang="en-GB" sz="1200" kern="1200" dirty="0"/>
        </a:p>
      </dsp:txBody>
      <dsp:txXfrm>
        <a:off x="5111651" y="0"/>
        <a:ext cx="1225001" cy="563168"/>
      </dsp:txXfrm>
    </dsp:sp>
    <dsp:sp modelId="{517EA4B4-2D1A-456E-8D39-496C5B517D79}">
      <dsp:nvSpPr>
        <dsp:cNvPr id="0" name=""/>
        <dsp:cNvSpPr/>
      </dsp:nvSpPr>
      <dsp:spPr>
        <a:xfrm>
          <a:off x="6439420" y="0"/>
          <a:ext cx="1788169" cy="563168"/>
        </a:xfrm>
        <a:prstGeom prst="chevron">
          <a:avLst/>
        </a:prstGeom>
        <a:solidFill>
          <a:schemeClr val="accent1"/>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Productize</a:t>
          </a:r>
          <a:endParaRPr lang="en-GB" sz="1200" kern="1200" dirty="0"/>
        </a:p>
      </dsp:txBody>
      <dsp:txXfrm>
        <a:off x="6721004" y="0"/>
        <a:ext cx="1225001" cy="5631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bin"/></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bin"/></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bin"/></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bin"/></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bin"/></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426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49688" y="0"/>
            <a:ext cx="2946400" cy="494266"/>
          </a:xfrm>
          <a:prstGeom prst="rect">
            <a:avLst/>
          </a:prstGeom>
        </p:spPr>
        <p:txBody>
          <a:bodyPr vert="horz" lIns="91440" tIns="45720" rIns="91440" bIns="45720" rtlCol="0"/>
          <a:lstStyle>
            <a:lvl1pPr algn="r">
              <a:defRPr sz="1200"/>
            </a:lvl1pPr>
          </a:lstStyle>
          <a:p>
            <a:fld id="{E02A7681-FCD6-4A9A-8AFF-0AC97F1B7A77}" type="datetimeFigureOut">
              <a:rPr lang="en-GB" smtClean="0"/>
              <a:t>07/08/2019</a:t>
            </a:fld>
            <a:endParaRPr lang="en-GB" dirty="0"/>
          </a:p>
        </p:txBody>
      </p:sp>
      <p:sp>
        <p:nvSpPr>
          <p:cNvPr id="4" name="Footer Placeholder 3"/>
          <p:cNvSpPr>
            <a:spLocks noGrp="1"/>
          </p:cNvSpPr>
          <p:nvPr>
            <p:ph type="ftr" sz="quarter" idx="2"/>
          </p:nvPr>
        </p:nvSpPr>
        <p:spPr>
          <a:xfrm>
            <a:off x="0" y="9378406"/>
            <a:ext cx="2946400" cy="494265"/>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49688" y="9378406"/>
            <a:ext cx="2946400" cy="494265"/>
          </a:xfrm>
          <a:prstGeom prst="rect">
            <a:avLst/>
          </a:prstGeom>
        </p:spPr>
        <p:txBody>
          <a:bodyPr vert="horz" lIns="91440" tIns="45720" rIns="91440" bIns="45720" rtlCol="0" anchor="b"/>
          <a:lstStyle>
            <a:lvl1pPr algn="r">
              <a:defRPr sz="1200"/>
            </a:lvl1pPr>
          </a:lstStyle>
          <a:p>
            <a:fld id="{7B84288B-FC88-4338-A875-C8EAE8E6A9DB}" type="slidenum">
              <a:rPr lang="en-GB" smtClean="0"/>
              <a:t>‹#›</a:t>
            </a:fld>
            <a:endParaRPr lang="en-GB" dirty="0"/>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426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49688" y="0"/>
            <a:ext cx="2946400" cy="494266"/>
          </a:xfrm>
          <a:prstGeom prst="rect">
            <a:avLst/>
          </a:prstGeom>
        </p:spPr>
        <p:txBody>
          <a:bodyPr vert="horz" lIns="91440" tIns="45720" rIns="91440" bIns="45720" rtlCol="0"/>
          <a:lstStyle>
            <a:lvl1pPr algn="r">
              <a:defRPr sz="1200"/>
            </a:lvl1pPr>
          </a:lstStyle>
          <a:p>
            <a:fld id="{303882FB-EA7D-48C2-9204-28B4D1AEDF3F}" type="datetimeFigureOut">
              <a:rPr lang="en-GB" smtClean="0"/>
              <a:t>07/08/2019</a:t>
            </a:fld>
            <a:endParaRPr lang="en-GB" dirty="0"/>
          </a:p>
        </p:txBody>
      </p:sp>
      <p:sp>
        <p:nvSpPr>
          <p:cNvPr id="4" name="Slide Image Placeholder 3"/>
          <p:cNvSpPr>
            <a:spLocks noGrp="1" noRot="1" noChangeAspect="1"/>
          </p:cNvSpPr>
          <p:nvPr>
            <p:ph type="sldImg" idx="2"/>
          </p:nvPr>
        </p:nvSpPr>
        <p:spPr>
          <a:xfrm>
            <a:off x="107950" y="741363"/>
            <a:ext cx="6581775"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450" y="4689993"/>
            <a:ext cx="5438775" cy="444364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8406"/>
            <a:ext cx="2946400" cy="49426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49688" y="9378406"/>
            <a:ext cx="2946400" cy="494265"/>
          </a:xfrm>
          <a:prstGeom prst="rect">
            <a:avLst/>
          </a:prstGeom>
        </p:spPr>
        <p:txBody>
          <a:bodyPr vert="horz" lIns="91440" tIns="45720" rIns="91440" bIns="45720" rtlCol="0" anchor="b"/>
          <a:lstStyle>
            <a:lvl1pPr algn="r">
              <a:defRPr sz="1200"/>
            </a:lvl1pPr>
          </a:lstStyle>
          <a:p>
            <a:fld id="{CB2CB822-3A1A-4521-ABBD-CA417154A483}" type="slidenum">
              <a:rPr lang="en-GB" smtClean="0"/>
              <a:t>‹#›</a:t>
            </a:fld>
            <a:endParaRPr lang="en-GB"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dirty="0"/>
          </a:p>
        </p:txBody>
      </p:sp>
      <p:sp>
        <p:nvSpPr>
          <p:cNvPr id="23" name="Shape 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957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934720" y="4415790"/>
            <a:ext cx="5140960" cy="4183380"/>
          </a:xfrm>
          <a:prstGeom prst="rect">
            <a:avLst/>
          </a:prstGeom>
        </p:spPr>
        <p:txBody>
          <a:bodyPr wrap="square" lIns="93162" tIns="93162" rIns="93162" bIns="93162" anchor="t" anchorCtr="0">
            <a:noAutofit/>
          </a:bodyPr>
          <a:lstStyle/>
          <a:p>
            <a:endParaRPr dirty="0"/>
          </a:p>
        </p:txBody>
      </p:sp>
      <p:sp>
        <p:nvSpPr>
          <p:cNvPr id="23" name="Shape 2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957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26</a:t>
            </a:fld>
            <a:endParaRPr lang="en-GB" dirty="0"/>
          </a:p>
        </p:txBody>
      </p:sp>
    </p:spTree>
    <p:extLst>
      <p:ext uri="{BB962C8B-B14F-4D97-AF65-F5344CB8AC3E}">
        <p14:creationId xmlns:p14="http://schemas.microsoft.com/office/powerpoint/2010/main" val="251242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27</a:t>
            </a:fld>
            <a:endParaRPr lang="en-GB" dirty="0"/>
          </a:p>
        </p:txBody>
      </p:sp>
    </p:spTree>
    <p:extLst>
      <p:ext uri="{BB962C8B-B14F-4D97-AF65-F5344CB8AC3E}">
        <p14:creationId xmlns:p14="http://schemas.microsoft.com/office/powerpoint/2010/main" val="24728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28</a:t>
            </a:fld>
            <a:endParaRPr lang="en-GB" dirty="0"/>
          </a:p>
        </p:txBody>
      </p:sp>
    </p:spTree>
    <p:extLst>
      <p:ext uri="{BB962C8B-B14F-4D97-AF65-F5344CB8AC3E}">
        <p14:creationId xmlns:p14="http://schemas.microsoft.com/office/powerpoint/2010/main" val="349678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29</a:t>
            </a:fld>
            <a:endParaRPr lang="en-GB" dirty="0"/>
          </a:p>
        </p:txBody>
      </p:sp>
    </p:spTree>
    <p:extLst>
      <p:ext uri="{BB962C8B-B14F-4D97-AF65-F5344CB8AC3E}">
        <p14:creationId xmlns:p14="http://schemas.microsoft.com/office/powerpoint/2010/main" val="818561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3</a:t>
            </a:fld>
            <a:endParaRPr lang="en-GB" dirty="0"/>
          </a:p>
        </p:txBody>
      </p:sp>
    </p:spTree>
    <p:extLst>
      <p:ext uri="{BB962C8B-B14F-4D97-AF65-F5344CB8AC3E}">
        <p14:creationId xmlns:p14="http://schemas.microsoft.com/office/powerpoint/2010/main" val="41252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4</a:t>
            </a:fld>
            <a:endParaRPr lang="en-GB" dirty="0"/>
          </a:p>
        </p:txBody>
      </p:sp>
    </p:spTree>
    <p:extLst>
      <p:ext uri="{BB962C8B-B14F-4D97-AF65-F5344CB8AC3E}">
        <p14:creationId xmlns:p14="http://schemas.microsoft.com/office/powerpoint/2010/main" val="116636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5</a:t>
            </a:fld>
            <a:endParaRPr lang="en-GB" dirty="0"/>
          </a:p>
        </p:txBody>
      </p:sp>
    </p:spTree>
    <p:extLst>
      <p:ext uri="{BB962C8B-B14F-4D97-AF65-F5344CB8AC3E}">
        <p14:creationId xmlns:p14="http://schemas.microsoft.com/office/powerpoint/2010/main" val="1454097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934720" y="4415790"/>
            <a:ext cx="5140960" cy="4183380"/>
          </a:xfrm>
          <a:prstGeom prst="rect">
            <a:avLst/>
          </a:prstGeom>
        </p:spPr>
        <p:txBody>
          <a:bodyPr wrap="square" lIns="93162" tIns="93162" rIns="93162" bIns="93162" anchor="t" anchorCtr="0">
            <a:noAutofit/>
          </a:bodyPr>
          <a:lstStyle/>
          <a:p>
            <a:endParaRPr dirty="0"/>
          </a:p>
        </p:txBody>
      </p:sp>
      <p:sp>
        <p:nvSpPr>
          <p:cNvPr id="23" name="Shape 2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6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7</a:t>
            </a:fld>
            <a:endParaRPr lang="en-GB" dirty="0"/>
          </a:p>
        </p:txBody>
      </p:sp>
    </p:spTree>
    <p:extLst>
      <p:ext uri="{BB962C8B-B14F-4D97-AF65-F5344CB8AC3E}">
        <p14:creationId xmlns:p14="http://schemas.microsoft.com/office/powerpoint/2010/main" val="273653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08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15</a:t>
            </a:fld>
            <a:endParaRPr lang="en-GB" dirty="0"/>
          </a:p>
        </p:txBody>
      </p:sp>
    </p:spTree>
    <p:extLst>
      <p:ext uri="{BB962C8B-B14F-4D97-AF65-F5344CB8AC3E}">
        <p14:creationId xmlns:p14="http://schemas.microsoft.com/office/powerpoint/2010/main" val="254686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CB822-3A1A-4521-ABBD-CA417154A483}" type="slidenum">
              <a:rPr lang="en-GB" smtClean="0"/>
              <a:t>24</a:t>
            </a:fld>
            <a:endParaRPr lang="en-GB" dirty="0"/>
          </a:p>
        </p:txBody>
      </p:sp>
    </p:spTree>
    <p:extLst>
      <p:ext uri="{BB962C8B-B14F-4D97-AF65-F5344CB8AC3E}">
        <p14:creationId xmlns:p14="http://schemas.microsoft.com/office/powerpoint/2010/main" val="2991859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 y="0"/>
            <a:ext cx="9143999" cy="5143500"/>
          </a:xfrm>
        </p:spPr>
        <p:txBody>
          <a:bodyPr/>
          <a:lstStyle>
            <a:lvl1pPr marL="0" indent="0">
              <a:buFontTx/>
              <a:buNone/>
              <a:defRPr baseline="0">
                <a:solidFill>
                  <a:schemeClr val="bg1"/>
                </a:solidFill>
              </a:defRPr>
            </a:lvl1pPr>
          </a:lstStyle>
          <a:p>
            <a:r>
              <a:rPr lang="en-US" dirty="0"/>
              <a:t>Click the icon to add picture</a:t>
            </a:r>
          </a:p>
        </p:txBody>
      </p:sp>
      <p:sp>
        <p:nvSpPr>
          <p:cNvPr id="2" name="Title 1"/>
          <p:cNvSpPr>
            <a:spLocks noGrp="1"/>
          </p:cNvSpPr>
          <p:nvPr>
            <p:ph type="ctrTitle"/>
          </p:nvPr>
        </p:nvSpPr>
        <p:spPr>
          <a:xfrm>
            <a:off x="961372" y="3523222"/>
            <a:ext cx="7772400" cy="734454"/>
          </a:xfrm>
        </p:spPr>
        <p:txBody>
          <a:bodyPr lIns="0" anchor="b" anchorCtr="0">
            <a:normAutofit/>
          </a:bodyPr>
          <a:lstStyle>
            <a:lvl1pPr algn="l">
              <a:lnSpc>
                <a:spcPct val="80000"/>
              </a:lnSpc>
              <a:defRPr sz="3600" b="1">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961372" y="4243453"/>
            <a:ext cx="6400800" cy="595248"/>
          </a:xfrm>
        </p:spPr>
        <p:txBody>
          <a:bodyPr lIns="0">
            <a:normAutofit/>
          </a:bodyPr>
          <a:lstStyle>
            <a:lvl1pPr marL="0" indent="0" algn="l">
              <a:buNone/>
              <a:defRPr sz="240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5" name="Footer Placeholder 4"/>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6" name="Slide Number Placeholder 5"/>
          <p:cNvSpPr>
            <a:spLocks noGrp="1"/>
          </p:cNvSpPr>
          <p:nvPr>
            <p:ph type="sldNum" sz="quarter" idx="12"/>
          </p:nvPr>
        </p:nvSpPr>
        <p:spPr/>
        <p:txBody>
          <a:bodyPr/>
          <a:lstStyle/>
          <a:p>
            <a:fld id="{BDF01666-E04F-41EE-9F8C-A6A15CCCC6B9}" type="slidenum">
              <a:rPr lang="en-GB" smtClean="0"/>
              <a:t>‹#›</a:t>
            </a:fld>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3924" y="345566"/>
            <a:ext cx="1812426" cy="387859"/>
          </a:xfrm>
          <a:prstGeom prst="rect">
            <a:avLst/>
          </a:prstGeom>
        </p:spPr>
      </p:pic>
    </p:spTree>
    <p:extLst>
      <p:ext uri="{BB962C8B-B14F-4D97-AF65-F5344CB8AC3E}">
        <p14:creationId xmlns:p14="http://schemas.microsoft.com/office/powerpoint/2010/main" val="399039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Shape 7"/>
        <p:cNvGrpSpPr/>
        <p:nvPr/>
      </p:nvGrpSpPr>
      <p:grpSpPr>
        <a:xfrm>
          <a:off x="0" y="0"/>
          <a:ext cx="0" cy="0"/>
          <a:chOff x="0" y="0"/>
          <a:chExt cx="0" cy="0"/>
        </a:xfrm>
      </p:grpSpPr>
      <p:sp>
        <p:nvSpPr>
          <p:cNvPr id="2" name="fc"/>
          <p:cNvSpPr txBox="1"/>
          <p:nvPr userDrawn="1"/>
        </p:nvSpPr>
        <p:spPr>
          <a:xfrm>
            <a:off x="0" y="5062538"/>
            <a:ext cx="9144000" cy="150041"/>
          </a:xfrm>
          <a:prstGeom prst="rect">
            <a:avLst/>
          </a:prstGeom>
          <a:noFill/>
        </p:spPr>
        <p:txBody>
          <a:bodyPr vert="horz" rtlCol="0">
            <a:spAutoFit/>
          </a:bodyPr>
          <a:lstStyle/>
          <a:p>
            <a:pPr algn="ctr"/>
            <a:endParaRPr lang="en-GB" sz="375" b="1" i="0" u="none" baseline="0" dirty="0">
              <a:solidFill>
                <a:srgbClr val="FF0000"/>
              </a:solidFill>
              <a:latin typeface="arial" panose="020B0604020202020204" pitchFamily="34" charset="0"/>
            </a:endParaRPr>
          </a:p>
        </p:txBody>
      </p:sp>
    </p:spTree>
    <p:extLst>
      <p:ext uri="{BB962C8B-B14F-4D97-AF65-F5344CB8AC3E}">
        <p14:creationId xmlns:p14="http://schemas.microsoft.com/office/powerpoint/2010/main" val="231161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A478A-FDA2-44E3-A972-CB215EB5C0D0}"/>
              </a:ext>
            </a:extLst>
          </p:cNvPr>
          <p:cNvSpPr>
            <a:spLocks noGrp="1"/>
          </p:cNvSpPr>
          <p:nvPr>
            <p:ph idx="1"/>
          </p:nvPr>
        </p:nvSpPr>
        <p:spPr/>
        <p:txBody>
          <a:bodyPr>
            <a:normAutofit/>
          </a:bodyPr>
          <a:lstStyle>
            <a:lvl1pPr>
              <a:defRPr sz="1200">
                <a:latin typeface="+mj-lt"/>
              </a:defRPr>
            </a:lvl1pPr>
            <a:lvl2pPr>
              <a:defRPr sz="1200">
                <a:latin typeface="+mj-lt"/>
              </a:defRPr>
            </a:lvl2pPr>
            <a:lvl3pPr>
              <a:defRPr sz="1200">
                <a:latin typeface="+mj-lt"/>
              </a:defRPr>
            </a:lvl3pPr>
            <a:lvl4pPr>
              <a:defRPr sz="1200">
                <a:latin typeface="+mj-lt"/>
              </a:defRPr>
            </a:lvl4pPr>
            <a:lvl5pPr>
              <a:defRPr sz="12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26F955C-6C7F-46FC-9639-2352D6653789}"/>
              </a:ext>
            </a:extLst>
          </p:cNvPr>
          <p:cNvSpPr>
            <a:spLocks noGrp="1"/>
          </p:cNvSpPr>
          <p:nvPr>
            <p:ph type="dt" sz="half" idx="10"/>
          </p:nvPr>
        </p:nvSpPr>
        <p:spPr/>
        <p:txBody>
          <a:bodyPr/>
          <a:lstStyle/>
          <a:p>
            <a:fld id="{59EE8A7A-3A52-4E69-8906-43FCAAFCF5D5}" type="datetimeFigureOut">
              <a:rPr lang="en-US" smtClean="0"/>
              <a:t>8/7/2019</a:t>
            </a:fld>
            <a:endParaRPr lang="en-US"/>
          </a:p>
        </p:txBody>
      </p:sp>
      <p:sp>
        <p:nvSpPr>
          <p:cNvPr id="5" name="Footer Placeholder 4">
            <a:extLst>
              <a:ext uri="{FF2B5EF4-FFF2-40B4-BE49-F238E27FC236}">
                <a16:creationId xmlns:a16="http://schemas.microsoft.com/office/drawing/2014/main" id="{97D9E3B7-F9B0-4763-8F5A-1EDD0CE63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29F14-9390-469B-A3FE-4F6C6D83DEF6}"/>
              </a:ext>
            </a:extLst>
          </p:cNvPr>
          <p:cNvSpPr>
            <a:spLocks noGrp="1"/>
          </p:cNvSpPr>
          <p:nvPr>
            <p:ph type="sldNum" sz="quarter" idx="12"/>
          </p:nvPr>
        </p:nvSpPr>
        <p:spPr/>
        <p:txBody>
          <a:bodyPr/>
          <a:lstStyle/>
          <a:p>
            <a:fld id="{D6491C88-B1E1-49D3-A0F0-01424CF97365}" type="slidenum">
              <a:rPr lang="en-US" smtClean="0"/>
              <a:t>‹#›</a:t>
            </a:fld>
            <a:endParaRPr lang="en-US"/>
          </a:p>
        </p:txBody>
      </p:sp>
      <p:pic>
        <p:nvPicPr>
          <p:cNvPr id="7" name="Picture 6">
            <a:extLst>
              <a:ext uri="{FF2B5EF4-FFF2-40B4-BE49-F238E27FC236}">
                <a16:creationId xmlns:a16="http://schemas.microsoft.com/office/drawing/2014/main" id="{44FA7A0A-6B6B-430C-B338-E42CF7D914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036" t="4237" r="9905" b="20105"/>
          <a:stretch/>
        </p:blipFill>
        <p:spPr>
          <a:xfrm>
            <a:off x="8557524" y="61118"/>
            <a:ext cx="552556" cy="584199"/>
          </a:xfrm>
          <a:prstGeom prst="rect">
            <a:avLst/>
          </a:prstGeom>
        </p:spPr>
      </p:pic>
      <p:sp>
        <p:nvSpPr>
          <p:cNvPr id="8" name="Rectangle 7">
            <a:extLst>
              <a:ext uri="{FF2B5EF4-FFF2-40B4-BE49-F238E27FC236}">
                <a16:creationId xmlns:a16="http://schemas.microsoft.com/office/drawing/2014/main" id="{4E460CF7-B5D9-4F2A-BDAD-E1DC9B76F0C3}"/>
              </a:ext>
            </a:extLst>
          </p:cNvPr>
          <p:cNvSpPr/>
          <p:nvPr userDrawn="1"/>
        </p:nvSpPr>
        <p:spPr>
          <a:xfrm>
            <a:off x="0" y="0"/>
            <a:ext cx="213557" cy="51435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p:cNvSpPr>
            <a:spLocks noGrp="1"/>
          </p:cNvSpPr>
          <p:nvPr>
            <p:ph type="body" sz="quarter" idx="13" hasCustomPrompt="1"/>
          </p:nvPr>
        </p:nvSpPr>
        <p:spPr>
          <a:xfrm>
            <a:off x="628650" y="594718"/>
            <a:ext cx="7886700" cy="471488"/>
          </a:xfrm>
        </p:spPr>
        <p:txBody>
          <a:bodyPr>
            <a:normAutofit/>
          </a:bodyPr>
          <a:lstStyle>
            <a:lvl1pPr marL="0" indent="0">
              <a:buNone/>
              <a:defRPr sz="1500" b="0" baseline="0">
                <a:solidFill>
                  <a:schemeClr val="tx2"/>
                </a:solidFill>
                <a:latin typeface="+mj-lt"/>
              </a:defRPr>
            </a:lvl1pPr>
          </a:lstStyle>
          <a:p>
            <a:pPr lvl="0"/>
            <a:r>
              <a:rPr lang="en-US" b="1" dirty="0">
                <a:latin typeface="+mn-lt"/>
              </a:rPr>
              <a:t>TITLE | Talking Header (change Title to BOLD)</a:t>
            </a:r>
            <a:endParaRPr lang="en-US" dirty="0"/>
          </a:p>
        </p:txBody>
      </p:sp>
    </p:spTree>
    <p:extLst>
      <p:ext uri="{BB962C8B-B14F-4D97-AF65-F5344CB8AC3E}">
        <p14:creationId xmlns:p14="http://schemas.microsoft.com/office/powerpoint/2010/main" val="4093211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A478A-FDA2-44E3-A972-CB215EB5C0D0}"/>
              </a:ext>
            </a:extLst>
          </p:cNvPr>
          <p:cNvSpPr>
            <a:spLocks noGrp="1"/>
          </p:cNvSpPr>
          <p:nvPr>
            <p:ph idx="1"/>
          </p:nvPr>
        </p:nvSpPr>
        <p:spPr/>
        <p:txBody>
          <a:bodyPr>
            <a:normAutofit/>
          </a:bodyPr>
          <a:lstStyle>
            <a:lvl1pPr>
              <a:defRPr sz="1200">
                <a:latin typeface="+mj-lt"/>
              </a:defRPr>
            </a:lvl1pPr>
            <a:lvl2pPr>
              <a:defRPr sz="1200">
                <a:latin typeface="+mj-lt"/>
              </a:defRPr>
            </a:lvl2pPr>
            <a:lvl3pPr>
              <a:defRPr sz="1200">
                <a:latin typeface="+mj-lt"/>
              </a:defRPr>
            </a:lvl3pPr>
            <a:lvl4pPr>
              <a:defRPr sz="1200">
                <a:latin typeface="+mj-lt"/>
              </a:defRPr>
            </a:lvl4pPr>
            <a:lvl5pPr>
              <a:defRPr sz="12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26F955C-6C7F-46FC-9639-2352D6653789}"/>
              </a:ext>
            </a:extLst>
          </p:cNvPr>
          <p:cNvSpPr>
            <a:spLocks noGrp="1"/>
          </p:cNvSpPr>
          <p:nvPr>
            <p:ph type="dt" sz="half" idx="10"/>
          </p:nvPr>
        </p:nvSpPr>
        <p:spPr/>
        <p:txBody>
          <a:bodyPr/>
          <a:lstStyle/>
          <a:p>
            <a:fld id="{59EE8A7A-3A52-4E69-8906-43FCAAFCF5D5}" type="datetimeFigureOut">
              <a:rPr lang="en-US" smtClean="0"/>
              <a:t>8/7/2019</a:t>
            </a:fld>
            <a:endParaRPr lang="en-US"/>
          </a:p>
        </p:txBody>
      </p:sp>
      <p:sp>
        <p:nvSpPr>
          <p:cNvPr id="5" name="Footer Placeholder 4">
            <a:extLst>
              <a:ext uri="{FF2B5EF4-FFF2-40B4-BE49-F238E27FC236}">
                <a16:creationId xmlns:a16="http://schemas.microsoft.com/office/drawing/2014/main" id="{97D9E3B7-F9B0-4763-8F5A-1EDD0CE63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29F14-9390-469B-A3FE-4F6C6D83DEF6}"/>
              </a:ext>
            </a:extLst>
          </p:cNvPr>
          <p:cNvSpPr>
            <a:spLocks noGrp="1"/>
          </p:cNvSpPr>
          <p:nvPr>
            <p:ph type="sldNum" sz="quarter" idx="12"/>
          </p:nvPr>
        </p:nvSpPr>
        <p:spPr/>
        <p:txBody>
          <a:bodyPr/>
          <a:lstStyle/>
          <a:p>
            <a:fld id="{D6491C88-B1E1-49D3-A0F0-01424CF97365}" type="slidenum">
              <a:rPr lang="en-US" smtClean="0"/>
              <a:t>‹#›</a:t>
            </a:fld>
            <a:endParaRPr lang="en-US"/>
          </a:p>
        </p:txBody>
      </p:sp>
      <p:pic>
        <p:nvPicPr>
          <p:cNvPr id="7" name="Picture 6">
            <a:extLst>
              <a:ext uri="{FF2B5EF4-FFF2-40B4-BE49-F238E27FC236}">
                <a16:creationId xmlns:a16="http://schemas.microsoft.com/office/drawing/2014/main" id="{44FA7A0A-6B6B-430C-B338-E42CF7D914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036" t="4237" r="9905" b="20105"/>
          <a:stretch/>
        </p:blipFill>
        <p:spPr>
          <a:xfrm>
            <a:off x="8557524" y="61118"/>
            <a:ext cx="552556" cy="584199"/>
          </a:xfrm>
          <a:prstGeom prst="rect">
            <a:avLst/>
          </a:prstGeom>
        </p:spPr>
      </p:pic>
      <p:sp>
        <p:nvSpPr>
          <p:cNvPr id="8" name="Rectangle 7">
            <a:extLst>
              <a:ext uri="{FF2B5EF4-FFF2-40B4-BE49-F238E27FC236}">
                <a16:creationId xmlns:a16="http://schemas.microsoft.com/office/drawing/2014/main" id="{4E460CF7-B5D9-4F2A-BDAD-E1DC9B76F0C3}"/>
              </a:ext>
            </a:extLst>
          </p:cNvPr>
          <p:cNvSpPr/>
          <p:nvPr userDrawn="1"/>
        </p:nvSpPr>
        <p:spPr>
          <a:xfrm>
            <a:off x="0" y="0"/>
            <a:ext cx="213557" cy="51435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p:cNvSpPr>
            <a:spLocks noGrp="1"/>
          </p:cNvSpPr>
          <p:nvPr>
            <p:ph type="body" sz="quarter" idx="13" hasCustomPrompt="1"/>
          </p:nvPr>
        </p:nvSpPr>
        <p:spPr>
          <a:xfrm>
            <a:off x="628650" y="594718"/>
            <a:ext cx="7886700" cy="471488"/>
          </a:xfrm>
        </p:spPr>
        <p:txBody>
          <a:bodyPr>
            <a:normAutofit/>
          </a:bodyPr>
          <a:lstStyle>
            <a:lvl1pPr marL="0" indent="0">
              <a:buNone/>
              <a:defRPr sz="1500" b="0" baseline="0">
                <a:solidFill>
                  <a:schemeClr val="tx2"/>
                </a:solidFill>
                <a:latin typeface="+mj-lt"/>
              </a:defRPr>
            </a:lvl1pPr>
          </a:lstStyle>
          <a:p>
            <a:pPr lvl="0"/>
            <a:r>
              <a:rPr lang="en-US" b="1" dirty="0">
                <a:latin typeface="+mn-lt"/>
              </a:rPr>
              <a:t>TITLE | Talking Header (change Title to BOLD)</a:t>
            </a:r>
            <a:endParaRPr lang="en-US" dirty="0"/>
          </a:p>
        </p:txBody>
      </p:sp>
    </p:spTree>
    <p:extLst>
      <p:ext uri="{BB962C8B-B14F-4D97-AF65-F5344CB8AC3E}">
        <p14:creationId xmlns:p14="http://schemas.microsoft.com/office/powerpoint/2010/main" val="323021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LAI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1372" y="3523222"/>
            <a:ext cx="7772400" cy="734454"/>
          </a:xfrm>
        </p:spPr>
        <p:txBody>
          <a:bodyPr lIns="0" anchor="b" anchorCtr="0">
            <a:normAutofit/>
          </a:bodyPr>
          <a:lstStyle>
            <a:lvl1pPr algn="l">
              <a:lnSpc>
                <a:spcPct val="80000"/>
              </a:lnSpc>
              <a:defRPr sz="3600" b="1">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961372" y="4243453"/>
            <a:ext cx="6400800" cy="595248"/>
          </a:xfrm>
        </p:spPr>
        <p:txBody>
          <a:bodyPr lIns="0">
            <a:normAutofit/>
          </a:bodyPr>
          <a:lstStyle>
            <a:lvl1pPr marL="0" indent="0" algn="l">
              <a:buNone/>
              <a:defRPr sz="2400" cap="all"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5" name="Footer Placeholder 4"/>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6" name="Slide Number Placeholder 5"/>
          <p:cNvSpPr>
            <a:spLocks noGrp="1"/>
          </p:cNvSpPr>
          <p:nvPr>
            <p:ph type="sldNum" sz="quarter" idx="12"/>
          </p:nvPr>
        </p:nvSpPr>
        <p:spPr/>
        <p:txBody>
          <a:bodyPr/>
          <a:lstStyle/>
          <a:p>
            <a:fld id="{BDF01666-E04F-41EE-9F8C-A6A15CCCC6B9}" type="slidenum">
              <a:rPr lang="en-GB" smtClean="0"/>
              <a:t>‹#›</a:t>
            </a:fld>
            <a:endParaRPr lang="en-GB"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61372" y="906302"/>
            <a:ext cx="7221255" cy="1216860"/>
          </a:xfrm>
          <a:prstGeom prst="rect">
            <a:avLst/>
          </a:prstGeom>
        </p:spPr>
      </p:pic>
    </p:spTree>
    <p:extLst>
      <p:ext uri="{BB962C8B-B14F-4D97-AF65-F5344CB8AC3E}">
        <p14:creationId xmlns:p14="http://schemas.microsoft.com/office/powerpoint/2010/main" val="130086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a:xfrm>
            <a:off x="2063750" y="1025103"/>
            <a:ext cx="6680200" cy="3656012"/>
          </a:xfrm>
        </p:spPr>
        <p:txBody>
          <a:bodyPr lIns="180000" tIns="54000" rIns="180000" anchor="t" anchorCtr="0"/>
          <a:lstStyle>
            <a:lvl1pPr>
              <a:defRPr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here to edit text, or click the image icon to add a picture or chart</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5" name="Footer Placeholder 4"/>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6" name="Slide Number Placeholder 5"/>
          <p:cNvSpPr>
            <a:spLocks noGrp="1"/>
          </p:cNvSpPr>
          <p:nvPr>
            <p:ph type="sldNum" sz="quarter" idx="12"/>
          </p:nvPr>
        </p:nvSpPr>
        <p:spPr/>
        <p:txBody>
          <a:bodyPr/>
          <a:lstStyle/>
          <a:p>
            <a:fld id="{BDF01666-E04F-41EE-9F8C-A6A15CCCC6B9}" type="slidenum">
              <a:rPr lang="en-GB" smtClean="0"/>
              <a:t>‹#›</a:t>
            </a:fld>
            <a:endParaRPr lang="en-GB" dirty="0"/>
          </a:p>
        </p:txBody>
      </p:sp>
      <p:sp>
        <p:nvSpPr>
          <p:cNvPr id="8" name="Picture Placeholder 7"/>
          <p:cNvSpPr>
            <a:spLocks noGrp="1"/>
          </p:cNvSpPr>
          <p:nvPr>
            <p:ph type="pic" sz="quarter" idx="14" hasCustomPrompt="1"/>
          </p:nvPr>
        </p:nvSpPr>
        <p:spPr>
          <a:xfrm>
            <a:off x="0" y="0"/>
            <a:ext cx="2063750" cy="5143500"/>
          </a:xfrm>
          <a:solidFill>
            <a:schemeClr val="tx1"/>
          </a:solidFill>
        </p:spPr>
        <p:txBody>
          <a:bodyPr anchor="t"/>
          <a:lstStyle>
            <a:lvl1pPr marL="0" indent="0">
              <a:spcBef>
                <a:spcPts val="4080"/>
              </a:spcBef>
              <a:buFontTx/>
              <a:buNone/>
              <a:defRPr baseline="0">
                <a:solidFill>
                  <a:schemeClr val="accent6"/>
                </a:solidFill>
              </a:defRPr>
            </a:lvl1pPr>
          </a:lstStyle>
          <a:p>
            <a:r>
              <a:rPr lang="en-GB" dirty="0"/>
              <a:t>CLICK ON THE ICON TO ADD </a:t>
            </a:r>
            <a:br>
              <a:rPr lang="en-GB" dirty="0"/>
            </a:br>
            <a:r>
              <a:rPr lang="en-GB" dirty="0"/>
              <a:t>A PICTURE HERE</a:t>
            </a:r>
          </a:p>
        </p:txBody>
      </p:sp>
      <p:sp>
        <p:nvSpPr>
          <p:cNvPr id="3" name="Title 2"/>
          <p:cNvSpPr>
            <a:spLocks noGrp="1"/>
          </p:cNvSpPr>
          <p:nvPr>
            <p:ph type="title"/>
          </p:nvPr>
        </p:nvSpPr>
        <p:spPr>
          <a:xfrm>
            <a:off x="2063750" y="-19990"/>
            <a:ext cx="5532586" cy="857250"/>
          </a:xfrm>
        </p:spPr>
        <p:txBody>
          <a:bodyPr/>
          <a:lstStyle/>
          <a:p>
            <a:r>
              <a:rPr lang="en-US"/>
              <a:t>Click to edit Master title style</a:t>
            </a:r>
            <a:endParaRPr lang="en-GB"/>
          </a:p>
        </p:txBody>
      </p:sp>
    </p:spTree>
    <p:extLst>
      <p:ext uri="{BB962C8B-B14F-4D97-AF65-F5344CB8AC3E}">
        <p14:creationId xmlns:p14="http://schemas.microsoft.com/office/powerpoint/2010/main" val="413173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b="1" cap="all" baseline="0"/>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5" name="Footer Placeholder 4"/>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6" name="Slide Number Placeholder 5"/>
          <p:cNvSpPr>
            <a:spLocks noGrp="1"/>
          </p:cNvSpPr>
          <p:nvPr>
            <p:ph type="sldNum" sz="quarter" idx="12"/>
          </p:nvPr>
        </p:nvSpPr>
        <p:spPr/>
        <p:txBody>
          <a:bodyPr/>
          <a:lstStyle/>
          <a:p>
            <a:fld id="{BDF01666-E04F-41EE-9F8C-A6A15CCCC6B9}" type="slidenum">
              <a:rPr lang="en-GB" smtClean="0"/>
              <a:t>‹#›</a:t>
            </a:fld>
            <a:endParaRPr lang="en-GB" dirty="0"/>
          </a:p>
        </p:txBody>
      </p:sp>
    </p:spTree>
    <p:extLst>
      <p:ext uri="{BB962C8B-B14F-4D97-AF65-F5344CB8AC3E}">
        <p14:creationId xmlns:p14="http://schemas.microsoft.com/office/powerpoint/2010/main" val="383866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strip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3750" y="1020941"/>
            <a:ext cx="662305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5" name="Footer Placeholder 4"/>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6" name="Slide Number Placeholder 5"/>
          <p:cNvSpPr>
            <a:spLocks noGrp="1"/>
          </p:cNvSpPr>
          <p:nvPr>
            <p:ph type="sldNum" sz="quarter" idx="12"/>
          </p:nvPr>
        </p:nvSpPr>
        <p:spPr/>
        <p:txBody>
          <a:bodyPr/>
          <a:lstStyle/>
          <a:p>
            <a:fld id="{BDF01666-E04F-41EE-9F8C-A6A15CCCC6B9}" type="slidenum">
              <a:rPr lang="en-GB" smtClean="0"/>
              <a:t>‹#›</a:t>
            </a:fld>
            <a:endParaRPr lang="en-GB" dirty="0"/>
          </a:p>
        </p:txBody>
      </p:sp>
      <p:sp>
        <p:nvSpPr>
          <p:cNvPr id="7" name="Title 6"/>
          <p:cNvSpPr>
            <a:spLocks noGrp="1"/>
          </p:cNvSpPr>
          <p:nvPr>
            <p:ph type="title"/>
          </p:nvPr>
        </p:nvSpPr>
        <p:spPr>
          <a:xfrm>
            <a:off x="2063750" y="-12198"/>
            <a:ext cx="5532586" cy="857250"/>
          </a:xfrm>
        </p:spPr>
        <p:txBody>
          <a:bodyPr/>
          <a:lstStyle/>
          <a:p>
            <a:r>
              <a:rPr lang="en-US"/>
              <a:t>Click to edit Master title style</a:t>
            </a:r>
            <a:endParaRPr lang="en-GB"/>
          </a:p>
        </p:txBody>
      </p:sp>
    </p:spTree>
    <p:extLst>
      <p:ext uri="{BB962C8B-B14F-4D97-AF65-F5344CB8AC3E}">
        <p14:creationId xmlns:p14="http://schemas.microsoft.com/office/powerpoint/2010/main" val="402990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4" name="Footer Placeholder 3"/>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5" name="Slide Number Placeholder 4"/>
          <p:cNvSpPr>
            <a:spLocks noGrp="1"/>
          </p:cNvSpPr>
          <p:nvPr>
            <p:ph type="sldNum" sz="quarter" idx="12"/>
          </p:nvPr>
        </p:nvSpPr>
        <p:spPr/>
        <p:txBody>
          <a:bodyPr/>
          <a:lstStyle/>
          <a:p>
            <a:fld id="{BDF01666-E04F-41EE-9F8C-A6A15CCCC6B9}" type="slidenum">
              <a:rPr lang="en-GB" smtClean="0"/>
              <a:t>‹#›</a:t>
            </a:fld>
            <a:endParaRPr lang="en-GB" dirty="0"/>
          </a:p>
        </p:txBody>
      </p:sp>
    </p:spTree>
    <p:extLst>
      <p:ext uri="{BB962C8B-B14F-4D97-AF65-F5344CB8AC3E}">
        <p14:creationId xmlns:p14="http://schemas.microsoft.com/office/powerpoint/2010/main" val="3029107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3" name="Footer Placeholder 2"/>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4" name="Slide Number Placeholder 3"/>
          <p:cNvSpPr>
            <a:spLocks noGrp="1"/>
          </p:cNvSpPr>
          <p:nvPr>
            <p:ph type="sldNum" sz="quarter" idx="12"/>
          </p:nvPr>
        </p:nvSpPr>
        <p:spPr/>
        <p:txBody>
          <a:bodyPr/>
          <a:lstStyle/>
          <a:p>
            <a:fld id="{BDF01666-E04F-41EE-9F8C-A6A15CCCC6B9}" type="slidenum">
              <a:rPr lang="en-GB" smtClean="0"/>
              <a:t>‹#›</a:t>
            </a:fld>
            <a:endParaRPr lang="en-GB" dirty="0"/>
          </a:p>
        </p:txBody>
      </p:sp>
    </p:spTree>
    <p:extLst>
      <p:ext uri="{BB962C8B-B14F-4D97-AF65-F5344CB8AC3E}">
        <p14:creationId xmlns:p14="http://schemas.microsoft.com/office/powerpoint/2010/main" val="124192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master">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b="1" cap="all" baseline="0"/>
            </a:lvl1pPr>
          </a:lstStyle>
          <a:p>
            <a:r>
              <a:rPr lang="en-US"/>
              <a:t>Click to edit Master title style</a:t>
            </a:r>
            <a:endParaRPr lang="en-GB"/>
          </a:p>
        </p:txBody>
      </p:sp>
      <p:sp>
        <p:nvSpPr>
          <p:cNvPr id="3" name="Content Placeholder 2"/>
          <p:cNvSpPr>
            <a:spLocks noGrp="1"/>
          </p:cNvSpPr>
          <p:nvPr>
            <p:ph idx="1"/>
          </p:nvPr>
        </p:nvSpPr>
        <p:spPr>
          <a:xfrm>
            <a:off x="457200" y="1022351"/>
            <a:ext cx="41148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5" name="Footer Placeholder 4"/>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6" name="Slide Number Placeholder 5"/>
          <p:cNvSpPr>
            <a:spLocks noGrp="1"/>
          </p:cNvSpPr>
          <p:nvPr>
            <p:ph type="sldNum" sz="quarter" idx="12"/>
          </p:nvPr>
        </p:nvSpPr>
        <p:spPr/>
        <p:txBody>
          <a:bodyPr/>
          <a:lstStyle/>
          <a:p>
            <a:fld id="{BDF01666-E04F-41EE-9F8C-A6A15CCCC6B9}" type="slidenum">
              <a:rPr lang="en-GB" smtClean="0"/>
              <a:t>‹#›</a:t>
            </a:fld>
            <a:endParaRPr lang="en-GB" dirty="0"/>
          </a:p>
        </p:txBody>
      </p:sp>
      <p:sp>
        <p:nvSpPr>
          <p:cNvPr id="10" name="Content Placeholder 9"/>
          <p:cNvSpPr>
            <a:spLocks noGrp="1"/>
          </p:cNvSpPr>
          <p:nvPr>
            <p:ph sz="quarter" idx="13"/>
          </p:nvPr>
        </p:nvSpPr>
        <p:spPr>
          <a:xfrm>
            <a:off x="5191125" y="996950"/>
            <a:ext cx="3690938" cy="33893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2785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chemeClr val="tx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E3C5C058-AAB2-44E4-9827-71BC3DB8AA15}" type="datetimeFigureOut">
              <a:rPr lang="en-GB" smtClean="0"/>
              <a:t>07/08/2019</a:t>
            </a:fld>
            <a:endParaRPr lang="en-GB" dirty="0"/>
          </a:p>
        </p:txBody>
      </p:sp>
      <p:sp>
        <p:nvSpPr>
          <p:cNvPr id="4" name="Footer Placeholder 3"/>
          <p:cNvSpPr>
            <a:spLocks noGrp="1"/>
          </p:cNvSpPr>
          <p:nvPr>
            <p:ph type="ftr" sz="quarter" idx="11"/>
          </p:nvPr>
        </p:nvSpPr>
        <p:spPr>
          <a:xfrm>
            <a:off x="5587139" y="4547940"/>
            <a:ext cx="1199826" cy="273844"/>
          </a:xfrm>
          <a:prstGeom prst="rect">
            <a:avLst/>
          </a:prstGeom>
        </p:spPr>
        <p:txBody>
          <a:bodyPr/>
          <a:lstStyle/>
          <a:p>
            <a:endParaRPr lang="en-GB" dirty="0"/>
          </a:p>
        </p:txBody>
      </p:sp>
      <p:sp>
        <p:nvSpPr>
          <p:cNvPr id="5" name="Slide Number Placeholder 4"/>
          <p:cNvSpPr>
            <a:spLocks noGrp="1"/>
          </p:cNvSpPr>
          <p:nvPr>
            <p:ph type="sldNum" sz="quarter" idx="12"/>
          </p:nvPr>
        </p:nvSpPr>
        <p:spPr/>
        <p:txBody>
          <a:bodyPr/>
          <a:lstStyle/>
          <a:p>
            <a:fld id="{BDF01666-E04F-41EE-9F8C-A6A15CCCC6B9}" type="slidenum">
              <a:rPr lang="en-GB" smtClean="0"/>
              <a:t>‹#›</a:t>
            </a:fld>
            <a:endParaRPr lang="en-GB"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372" y="1129906"/>
            <a:ext cx="7221255" cy="2883688"/>
          </a:xfrm>
          <a:prstGeom prst="rect">
            <a:avLst/>
          </a:prstGeom>
        </p:spPr>
      </p:pic>
    </p:spTree>
    <p:extLst>
      <p:ext uri="{BB962C8B-B14F-4D97-AF65-F5344CB8AC3E}">
        <p14:creationId xmlns:p14="http://schemas.microsoft.com/office/powerpoint/2010/main" val="417472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806"/>
            <a:ext cx="7139136"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0223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469900" y="4767262"/>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DF01666-E04F-41EE-9F8C-A6A15CCCC6B9}" type="slidenum">
              <a:rPr lang="en-GB" smtClean="0"/>
              <a:t>‹#›</a:t>
            </a:fld>
            <a:endParaRPr lang="en-GB"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tretch/>
        </p:blipFill>
        <p:spPr>
          <a:xfrm>
            <a:off x="7769238" y="342902"/>
            <a:ext cx="1291996" cy="257968"/>
          </a:xfrm>
          <a:prstGeom prst="rect">
            <a:avLst/>
          </a:prstGeom>
        </p:spPr>
      </p:pic>
      <p:sp>
        <p:nvSpPr>
          <p:cNvPr id="5" name="MSIPCMContentMarking" descr="{&quot;HashCode&quot;:-1790856270,&quot;Placement&quot;:&quot;Footer&quot;}"/>
          <p:cNvSpPr txBox="1"/>
          <p:nvPr userDrawn="1"/>
        </p:nvSpPr>
        <p:spPr>
          <a:xfrm>
            <a:off x="4023654" y="4881156"/>
            <a:ext cx="1096691"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A80000"/>
                </a:solidFill>
                <a:latin typeface="Calibri" panose="020F0502020204030204" pitchFamily="34" charset="0"/>
              </a:rPr>
              <a:t>* Confidential *</a:t>
            </a:r>
          </a:p>
        </p:txBody>
      </p:sp>
    </p:spTree>
    <p:extLst>
      <p:ext uri="{BB962C8B-B14F-4D97-AF65-F5344CB8AC3E}">
        <p14:creationId xmlns:p14="http://schemas.microsoft.com/office/powerpoint/2010/main" val="2878052179"/>
      </p:ext>
    </p:extLst>
  </p:cSld>
  <p:clrMap bg1="lt1" tx1="dk1" bg2="lt2" tx2="dk2" accent1="accent1" accent2="accent2" accent3="accent3" accent4="accent4" accent5="accent5" accent6="accent6" hlink="hlink" folHlink="folHlink"/>
  <p:sldLayoutIdLst>
    <p:sldLayoutId id="2147483665" r:id="rId1"/>
    <p:sldLayoutId id="2147483671" r:id="rId2"/>
    <p:sldLayoutId id="2147483667" r:id="rId3"/>
    <p:sldLayoutId id="2147483650" r:id="rId4"/>
    <p:sldLayoutId id="2147483669" r:id="rId5"/>
    <p:sldLayoutId id="2147483654" r:id="rId6"/>
    <p:sldLayoutId id="2147483655" r:id="rId7"/>
    <p:sldLayoutId id="2147483670" r:id="rId8"/>
    <p:sldLayoutId id="2147483664" r:id="rId9"/>
    <p:sldLayoutId id="2147483672" r:id="rId10"/>
    <p:sldLayoutId id="2147483673" r:id="rId11"/>
    <p:sldLayoutId id="2147483674" r:id="rId12"/>
  </p:sldLayoutIdLst>
  <p:txStyles>
    <p:titleStyle>
      <a:lvl1pPr algn="l" defTabSz="914400" rtl="0" eaLnBrk="1" latinLnBrk="0" hangingPunct="1">
        <a:spcBef>
          <a:spcPct val="0"/>
        </a:spcBef>
        <a:buNone/>
        <a:defRPr sz="2400" b="1" kern="1200" cap="all" baseline="0">
          <a:solidFill>
            <a:schemeClr val="bg2"/>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8.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hyperlink" Target="https://www.abs.gov.au/ausstats/abs@.nsf/mf/4153.0"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image" Target="../media/image9.bin"/><Relationship Id="rId5" Type="http://schemas.openxmlformats.org/officeDocument/2006/relationships/oleObject" Target="../embeddings/oleObject1.bin"/><Relationship Id="rId4"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2.png"/><Relationship Id="rId2" Type="http://schemas.openxmlformats.org/officeDocument/2006/relationships/tags" Target="../tags/tag12.xml"/><Relationship Id="rId1" Type="http://schemas.openxmlformats.org/officeDocument/2006/relationships/vmlDrawing" Target="../drawings/vmlDrawing4.vml"/><Relationship Id="rId6" Type="http://schemas.openxmlformats.org/officeDocument/2006/relationships/image" Target="../media/image9.bin"/><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6.xml"/><Relationship Id="rId7" Type="http://schemas.openxmlformats.org/officeDocument/2006/relationships/diagramData" Target="../diagrams/data4.xml"/><Relationship Id="rId2" Type="http://schemas.openxmlformats.org/officeDocument/2006/relationships/tags" Target="../tags/tag13.xml"/><Relationship Id="rId1" Type="http://schemas.openxmlformats.org/officeDocument/2006/relationships/vmlDrawing" Target="../drawings/vmlDrawing5.vml"/><Relationship Id="rId6" Type="http://schemas.openxmlformats.org/officeDocument/2006/relationships/image" Target="../media/image9.bin"/><Relationship Id="rId11" Type="http://schemas.microsoft.com/office/2007/relationships/diagramDrawing" Target="../diagrams/drawing4.xml"/><Relationship Id="rId5" Type="http://schemas.openxmlformats.org/officeDocument/2006/relationships/oleObject" Target="../embeddings/oleObject1.bin"/><Relationship Id="rId10" Type="http://schemas.openxmlformats.org/officeDocument/2006/relationships/diagramColors" Target="../diagrams/colors4.xml"/><Relationship Id="rId4" Type="http://schemas.openxmlformats.org/officeDocument/2006/relationships/notesSlide" Target="../notesSlides/notesSlide1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vmlDrawing" Target="../drawings/vmlDrawing6.vml"/><Relationship Id="rId6" Type="http://schemas.openxmlformats.org/officeDocument/2006/relationships/image" Target="../media/image9.bin"/><Relationship Id="rId5" Type="http://schemas.openxmlformats.org/officeDocument/2006/relationships/oleObject" Target="../embeddings/oleObject1.bin"/><Relationship Id="rId4"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5.png"/><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bin"/><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oleObject" Target="../embeddings/oleObject2.bin"/><Relationship Id="rId18" Type="http://schemas.openxmlformats.org/officeDocument/2006/relationships/image" Target="../media/image16.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6.xml"/><Relationship Id="rId17" Type="http://schemas.openxmlformats.org/officeDocument/2006/relationships/image" Target="../media/image15.sv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2.vml"/><Relationship Id="rId6" Type="http://schemas.openxmlformats.org/officeDocument/2006/relationships/tags" Target="../tags/tag6.xml"/><Relationship Id="rId11" Type="http://schemas.openxmlformats.org/officeDocument/2006/relationships/slideLayout" Target="../slideLayouts/slideLayout6.xml"/><Relationship Id="rId5" Type="http://schemas.openxmlformats.org/officeDocument/2006/relationships/tags" Target="../tags/tag5.xml"/><Relationship Id="rId15" Type="http://schemas.openxmlformats.org/officeDocument/2006/relationships/image" Target="../media/image13.emf"/><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9.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openxmlformats.org/officeDocument/2006/relationships/image" Target="../media/image21.png"/><Relationship Id="rId5" Type="http://schemas.openxmlformats.org/officeDocument/2006/relationships/diagramColors" Target="../diagrams/colors2.xml"/><Relationship Id="rId10" Type="http://schemas.openxmlformats.org/officeDocument/2006/relationships/image" Target="../media/image20.png"/><Relationship Id="rId4" Type="http://schemas.openxmlformats.org/officeDocument/2006/relationships/diagramQuickStyle" Target="../diagrams/quickStyle2.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pic>
        <p:nvPicPr>
          <p:cNvPr id="9" name="Picture 8">
            <a:extLst>
              <a:ext uri="{FF2B5EF4-FFF2-40B4-BE49-F238E27FC236}">
                <a16:creationId xmlns:a16="http://schemas.microsoft.com/office/drawing/2014/main" id="{65E8B0B4-8A6A-4A8E-B6E8-BC2A7EE8608E}"/>
              </a:ext>
            </a:extLst>
          </p:cNvPr>
          <p:cNvPicPr>
            <a:picLocks noChangeAspect="1"/>
          </p:cNvPicPr>
          <p:nvPr/>
        </p:nvPicPr>
        <p:blipFill rotWithShape="1">
          <a:blip r:embed="rId3">
            <a:extLst>
              <a:ext uri="{28A0092B-C50C-407E-A947-70E740481C1C}">
                <a14:useLocalDpi xmlns:a14="http://schemas.microsoft.com/office/drawing/2010/main" val="0"/>
              </a:ext>
            </a:extLst>
          </a:blip>
          <a:srcRect l="860" t="16242" r="-860"/>
          <a:stretch/>
        </p:blipFill>
        <p:spPr>
          <a:xfrm>
            <a:off x="0" y="0"/>
            <a:ext cx="9215562" cy="5143500"/>
          </a:xfrm>
          <a:prstGeom prst="rect">
            <a:avLst/>
          </a:prstGeom>
        </p:spPr>
      </p:pic>
      <p:sp>
        <p:nvSpPr>
          <p:cNvPr id="5" name="Subtitle 2"/>
          <p:cNvSpPr txBox="1">
            <a:spLocks/>
          </p:cNvSpPr>
          <p:nvPr/>
        </p:nvSpPr>
        <p:spPr>
          <a:xfrm>
            <a:off x="423908" y="1052004"/>
            <a:ext cx="8241461" cy="38700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mj-lt"/>
            </a:endParaRPr>
          </a:p>
        </p:txBody>
      </p:sp>
      <p:sp>
        <p:nvSpPr>
          <p:cNvPr id="3" name="Rectangle 2">
            <a:extLst>
              <a:ext uri="{FF2B5EF4-FFF2-40B4-BE49-F238E27FC236}">
                <a16:creationId xmlns:a16="http://schemas.microsoft.com/office/drawing/2014/main" id="{0261F4CA-EF54-46F6-A5F7-C406A0AC1AD6}"/>
              </a:ext>
            </a:extLst>
          </p:cNvPr>
          <p:cNvSpPr/>
          <p:nvPr/>
        </p:nvSpPr>
        <p:spPr>
          <a:xfrm>
            <a:off x="0" y="1104040"/>
            <a:ext cx="9294849" cy="1213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17016AE-6205-449B-BEDB-A679DB5D5DEA}"/>
              </a:ext>
            </a:extLst>
          </p:cNvPr>
          <p:cNvSpPr txBox="1">
            <a:spLocks/>
          </p:cNvSpPr>
          <p:nvPr/>
        </p:nvSpPr>
        <p:spPr>
          <a:xfrm>
            <a:off x="0" y="2987024"/>
            <a:ext cx="9208007" cy="939705"/>
          </a:xfrm>
          <a:prstGeom prst="rect">
            <a:avLst/>
          </a:prstGeom>
          <a:solidFill>
            <a:schemeClr val="accent1">
              <a:lumMod val="60000"/>
              <a:lumOff val="40000"/>
            </a:schemeClr>
          </a:solidFill>
          <a:ln>
            <a:solidFill>
              <a:schemeClr val="accent1">
                <a:lumMod val="60000"/>
                <a:lumOff val="40000"/>
              </a:schemeClr>
            </a:solidFill>
          </a:ln>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Agent Based Modelling</a:t>
            </a:r>
          </a:p>
          <a:p>
            <a:pPr algn="ctr"/>
            <a:r>
              <a:rPr lang="en-GB" sz="3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With Mu Sigma: August SteerCo Update</a:t>
            </a:r>
            <a:endParaRPr lang="en-GB" sz="24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August 6, 2019</a:t>
            </a:r>
          </a:p>
          <a:p>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Prepared by Karen Chisholm, Nancy Hayes and Mu-Sigma team</a:t>
            </a:r>
            <a:endParaRPr lang="en-GB" sz="4500" dirty="0">
              <a:solidFill>
                <a:schemeClr val="bg1"/>
              </a:solidFill>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270567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5A055CDD-4675-458E-8926-69BE96A0C06F}"/>
              </a:ext>
            </a:extLst>
          </p:cNvPr>
          <p:cNvSpPr/>
          <p:nvPr/>
        </p:nvSpPr>
        <p:spPr>
          <a:xfrm>
            <a:off x="2171700" y="682309"/>
            <a:ext cx="6057900" cy="28451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graphicFrame>
        <p:nvGraphicFramePr>
          <p:cNvPr id="5" name="Table 4">
            <a:extLst>
              <a:ext uri="{FF2B5EF4-FFF2-40B4-BE49-F238E27FC236}">
                <a16:creationId xmlns:a16="http://schemas.microsoft.com/office/drawing/2014/main" id="{6D10F6F7-6443-466E-8BF2-E5BE39A3E504}"/>
              </a:ext>
            </a:extLst>
          </p:cNvPr>
          <p:cNvGraphicFramePr>
            <a:graphicFrameLocks noGrp="1"/>
          </p:cNvGraphicFramePr>
          <p:nvPr>
            <p:extLst>
              <p:ext uri="{D42A27DB-BD31-4B8C-83A1-F6EECF244321}">
                <p14:modId xmlns:p14="http://schemas.microsoft.com/office/powerpoint/2010/main" val="1285874601"/>
              </p:ext>
            </p:extLst>
          </p:nvPr>
        </p:nvGraphicFramePr>
        <p:xfrm>
          <a:off x="518746" y="1874164"/>
          <a:ext cx="8063742" cy="3048000"/>
        </p:xfrm>
        <a:graphic>
          <a:graphicData uri="http://schemas.openxmlformats.org/drawingml/2006/table">
            <a:tbl>
              <a:tblPr firstRow="1" bandRow="1">
                <a:tableStyleId>{2D5ABB26-0587-4C30-8999-92F81FD0307C}</a:tableStyleId>
              </a:tblPr>
              <a:tblGrid>
                <a:gridCol w="2497442">
                  <a:extLst>
                    <a:ext uri="{9D8B030D-6E8A-4147-A177-3AD203B41FA5}">
                      <a16:colId xmlns:a16="http://schemas.microsoft.com/office/drawing/2014/main" val="20000"/>
                    </a:ext>
                  </a:extLst>
                </a:gridCol>
                <a:gridCol w="2383655">
                  <a:extLst>
                    <a:ext uri="{9D8B030D-6E8A-4147-A177-3AD203B41FA5}">
                      <a16:colId xmlns:a16="http://schemas.microsoft.com/office/drawing/2014/main" val="20001"/>
                    </a:ext>
                  </a:extLst>
                </a:gridCol>
                <a:gridCol w="1910919">
                  <a:extLst>
                    <a:ext uri="{9D8B030D-6E8A-4147-A177-3AD203B41FA5}">
                      <a16:colId xmlns:a16="http://schemas.microsoft.com/office/drawing/2014/main" val="20002"/>
                    </a:ext>
                  </a:extLst>
                </a:gridCol>
                <a:gridCol w="1271726">
                  <a:extLst>
                    <a:ext uri="{9D8B030D-6E8A-4147-A177-3AD203B41FA5}">
                      <a16:colId xmlns:a16="http://schemas.microsoft.com/office/drawing/2014/main" val="20003"/>
                    </a:ext>
                  </a:extLst>
                </a:gridCol>
              </a:tblGrid>
              <a:tr h="228600">
                <a:tc>
                  <a:txBody>
                    <a:bodyPr/>
                    <a:lstStyle/>
                    <a:p>
                      <a:pPr algn="ctr"/>
                      <a:r>
                        <a:rPr lang="en-US" sz="1100" b="1" dirty="0">
                          <a:solidFill>
                            <a:schemeClr val="tx2"/>
                          </a:solidFill>
                        </a:rPr>
                        <a:t>Completed This Week</a:t>
                      </a:r>
                    </a:p>
                  </a:txBody>
                  <a:tcPr marL="68580" marR="68580" marT="34290" marB="3429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1100" b="1" dirty="0">
                          <a:solidFill>
                            <a:schemeClr val="tx2"/>
                          </a:solidFill>
                        </a:rPr>
                        <a:t>Planned Next</a:t>
                      </a:r>
                      <a:r>
                        <a:rPr lang="en-US" sz="1100" b="1" baseline="0" dirty="0">
                          <a:solidFill>
                            <a:schemeClr val="tx2"/>
                          </a:solidFill>
                        </a:rPr>
                        <a:t> Week</a:t>
                      </a:r>
                      <a:endParaRPr lang="en-US" sz="1100" b="1" dirty="0">
                        <a:solidFill>
                          <a:schemeClr val="tx2"/>
                        </a:solidFill>
                      </a:endParaRPr>
                    </a:p>
                  </a:txBody>
                  <a:tcPr marL="68580" marR="68580" marT="34290" marB="3429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1100" b="1" baseline="0" dirty="0">
                          <a:solidFill>
                            <a:schemeClr val="tx2"/>
                          </a:solidFill>
                        </a:rPr>
                        <a:t>Issues/Risks/Help required</a:t>
                      </a:r>
                      <a:endParaRPr lang="en-US" sz="1100" b="1" dirty="0">
                        <a:solidFill>
                          <a:schemeClr val="tx2"/>
                        </a:solidFill>
                      </a:endParaRPr>
                    </a:p>
                  </a:txBody>
                  <a:tcPr marL="68580" marR="68580" marT="34290" marB="3429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1100" b="1" dirty="0">
                          <a:solidFill>
                            <a:schemeClr val="tx2"/>
                          </a:solidFill>
                        </a:rPr>
                        <a:t>Decisions</a:t>
                      </a:r>
                      <a:r>
                        <a:rPr lang="en-US" sz="1100" b="1" baseline="0" dirty="0">
                          <a:solidFill>
                            <a:schemeClr val="tx2"/>
                          </a:solidFill>
                        </a:rPr>
                        <a:t> Made</a:t>
                      </a:r>
                      <a:endParaRPr lang="en-US" sz="1100" b="1" dirty="0">
                        <a:solidFill>
                          <a:schemeClr val="tx2"/>
                        </a:solidFill>
                      </a:endParaRPr>
                    </a:p>
                  </a:txBody>
                  <a:tcPr marL="68580" marR="68580" marT="34290" marB="3429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2762621">
                <a:tc>
                  <a:txBody>
                    <a:bodyP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1" baseline="0" dirty="0"/>
                        <a:t>Data Gathering &amp; Exploration</a:t>
                      </a:r>
                      <a:endParaRPr lang="en-US" sz="900" baseline="0" dirty="0"/>
                    </a:p>
                    <a:p>
                      <a:pPr marL="4572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t>Accessing Kantar survey data to understand usability using updated files</a:t>
                      </a:r>
                    </a:p>
                    <a:p>
                      <a:pPr marL="4572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t>Exploration of ATL/BTL files to understand usage of promotions in model</a:t>
                      </a:r>
                    </a:p>
                    <a:p>
                      <a:pPr marL="4572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a:t>Created variables for temperature and holiday</a:t>
                      </a:r>
                    </a:p>
                    <a:p>
                      <a:pPr marL="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baseline="0" dirty="0">
                          <a:solidFill>
                            <a:schemeClr val="tx1"/>
                          </a:solidFill>
                        </a:rPr>
                        <a:t>M</a:t>
                      </a:r>
                      <a:r>
                        <a:rPr lang="en-GB" sz="900" b="1" baseline="0" dirty="0" err="1">
                          <a:solidFill>
                            <a:schemeClr val="tx1"/>
                          </a:solidFill>
                        </a:rPr>
                        <a:t>odel</a:t>
                      </a:r>
                      <a:r>
                        <a:rPr lang="en-GB" sz="900" b="1" baseline="0" dirty="0">
                          <a:solidFill>
                            <a:schemeClr val="tx1"/>
                          </a:solidFill>
                        </a:rPr>
                        <a:t> creation</a:t>
                      </a:r>
                    </a:p>
                    <a:p>
                      <a:pPr marL="4572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aseline="0" dirty="0"/>
                        <a:t>Model for activity using demographics, part of day and weekday/weekend</a:t>
                      </a:r>
                    </a:p>
                    <a:p>
                      <a:pPr marL="4572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aseline="0" dirty="0"/>
                        <a:t>Remove segment level and build on base segment due to unavailability of definitions</a:t>
                      </a:r>
                    </a:p>
                    <a:p>
                      <a:pPr marL="171450" indent="-171450">
                        <a:buFont typeface="Arial" panose="020B0604020202020204" pitchFamily="34" charset="0"/>
                        <a:buChar char="•"/>
                      </a:pPr>
                      <a:r>
                        <a:rPr lang="en-US" sz="900" b="1" kern="1200" baseline="0" dirty="0">
                          <a:solidFill>
                            <a:schemeClr val="tx1"/>
                          </a:solidFill>
                          <a:latin typeface="+mn-lt"/>
                          <a:ea typeface="+mn-ea"/>
                          <a:cs typeface="+mn-cs"/>
                        </a:rPr>
                        <a:t>Initial deliverables</a:t>
                      </a:r>
                    </a:p>
                    <a:p>
                      <a:pPr marL="628650" lvl="1" indent="-171450">
                        <a:buFont typeface="Arial" panose="020B0604020202020204" pitchFamily="34" charset="0"/>
                        <a:buChar char="•"/>
                      </a:pPr>
                      <a:r>
                        <a:rPr lang="en-US" sz="900" b="0" kern="1200" baseline="0" dirty="0">
                          <a:solidFill>
                            <a:schemeClr val="tx1"/>
                          </a:solidFill>
                          <a:latin typeface="+mn-lt"/>
                          <a:ea typeface="+mn-ea"/>
                          <a:cs typeface="+mn-cs"/>
                        </a:rPr>
                        <a:t>Data mapping file created with updated information and variables</a:t>
                      </a:r>
                    </a:p>
                    <a:p>
                      <a:pPr marL="628650" lvl="1" indent="-171450">
                        <a:buFont typeface="Arial" panose="020B0604020202020204" pitchFamily="34" charset="0"/>
                        <a:buChar char="•"/>
                      </a:pPr>
                      <a:r>
                        <a:rPr lang="en-US" sz="900" b="0" kern="1200" baseline="0" dirty="0">
                          <a:solidFill>
                            <a:schemeClr val="tx1"/>
                          </a:solidFill>
                          <a:latin typeface="+mn-lt"/>
                          <a:ea typeface="+mn-ea"/>
                          <a:cs typeface="+mn-cs"/>
                        </a:rPr>
                        <a:t>Initial notebook shared with workflow, EDAs and model design</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171450" lvl="0" indent="-171450">
                        <a:buFont typeface="Arial" panose="020B0604020202020204" pitchFamily="34" charset="0"/>
                        <a:buChar char="•"/>
                      </a:pPr>
                      <a:r>
                        <a:rPr lang="en-US" sz="900" b="1" baseline="0" dirty="0">
                          <a:solidFill>
                            <a:schemeClr val="tx1"/>
                          </a:solidFill>
                        </a:rPr>
                        <a:t>Data exploration &amp; fusion</a:t>
                      </a:r>
                    </a:p>
                    <a:p>
                      <a:pPr marL="457200" lvl="1" indent="-91440">
                        <a:buFont typeface="Arial" panose="020B0604020202020204" pitchFamily="34" charset="0"/>
                        <a:buChar char="•"/>
                      </a:pPr>
                      <a:r>
                        <a:rPr lang="en-US" sz="900" b="0" baseline="0" dirty="0">
                          <a:solidFill>
                            <a:schemeClr val="tx1"/>
                          </a:solidFill>
                        </a:rPr>
                        <a:t>Complete Kantar data EDAs to ensure all files are usable and accessible</a:t>
                      </a:r>
                    </a:p>
                    <a:p>
                      <a:pPr marL="457200" lvl="1" indent="-91440">
                        <a:buFont typeface="Arial" panose="020B0604020202020204" pitchFamily="34" charset="0"/>
                        <a:buChar char="•"/>
                      </a:pPr>
                      <a:r>
                        <a:rPr lang="en-US" sz="900" b="0" baseline="0" dirty="0">
                          <a:solidFill>
                            <a:schemeClr val="tx1"/>
                          </a:solidFill>
                        </a:rPr>
                        <a:t>Pricing model using Scan data</a:t>
                      </a:r>
                    </a:p>
                    <a:p>
                      <a:pPr marL="0" lvl="0" indent="-91440">
                        <a:buFont typeface="Arial" panose="020B0604020202020204" pitchFamily="34" charset="0"/>
                        <a:buChar char="•"/>
                      </a:pPr>
                      <a:r>
                        <a:rPr lang="en-US" sz="900" b="1" baseline="0" dirty="0">
                          <a:solidFill>
                            <a:schemeClr val="tx1"/>
                          </a:solidFill>
                        </a:rPr>
                        <a:t>M</a:t>
                      </a:r>
                      <a:r>
                        <a:rPr lang="en-GB" sz="900" b="1" baseline="0" dirty="0" err="1">
                          <a:solidFill>
                            <a:schemeClr val="tx1"/>
                          </a:solidFill>
                        </a:rPr>
                        <a:t>odel</a:t>
                      </a:r>
                      <a:r>
                        <a:rPr lang="en-GB" sz="900" b="1" baseline="0" dirty="0">
                          <a:solidFill>
                            <a:schemeClr val="tx1"/>
                          </a:solidFill>
                        </a:rPr>
                        <a:t> creation</a:t>
                      </a:r>
                    </a:p>
                    <a:p>
                      <a:pPr marL="457200" lvl="1" indent="-91440">
                        <a:buFont typeface="Arial" panose="020B0604020202020204" pitchFamily="34" charset="0"/>
                        <a:buChar char="•"/>
                      </a:pPr>
                      <a:r>
                        <a:rPr lang="en-US" sz="900" b="0" baseline="0" dirty="0">
                          <a:solidFill>
                            <a:schemeClr val="tx1"/>
                          </a:solidFill>
                        </a:rPr>
                        <a:t>Validate activity model</a:t>
                      </a:r>
                    </a:p>
                    <a:p>
                      <a:pPr marL="457200" lvl="1" indent="-91440">
                        <a:buFont typeface="Arial" panose="020B0604020202020204" pitchFamily="34" charset="0"/>
                        <a:buChar char="•"/>
                      </a:pPr>
                      <a:r>
                        <a:rPr lang="en-US" sz="900" b="0" baseline="0" dirty="0">
                          <a:solidFill>
                            <a:schemeClr val="tx1"/>
                          </a:solidFill>
                        </a:rPr>
                        <a:t>Validate temperature, holiday and seasonality effects</a:t>
                      </a:r>
                    </a:p>
                    <a:p>
                      <a:pPr marL="457200" lvl="1" indent="-91440">
                        <a:buFont typeface="Arial" panose="020B0604020202020204" pitchFamily="34" charset="0"/>
                        <a:buChar char="•"/>
                      </a:pPr>
                      <a:r>
                        <a:rPr lang="en-US" sz="900" b="0" baseline="0" dirty="0">
                          <a:solidFill>
                            <a:schemeClr val="tx1"/>
                          </a:solidFill>
                        </a:rPr>
                        <a:t>Incorporate pricing and promotions model design</a:t>
                      </a:r>
                    </a:p>
                    <a:p>
                      <a:pPr marL="0" lvl="0" indent="-91440">
                        <a:buFont typeface="Arial" panose="020B0604020202020204" pitchFamily="34" charset="0"/>
                        <a:buChar char="•"/>
                      </a:pPr>
                      <a:r>
                        <a:rPr lang="en-US" sz="900" b="1" baseline="0" dirty="0">
                          <a:solidFill>
                            <a:schemeClr val="tx1"/>
                          </a:solidFill>
                        </a:rPr>
                        <a:t>Working session</a:t>
                      </a:r>
                    </a:p>
                    <a:p>
                      <a:pPr marL="457200" lvl="1" indent="-91440">
                        <a:buFont typeface="Arial" panose="020B0604020202020204" pitchFamily="34" charset="0"/>
                        <a:buChar char="•"/>
                      </a:pPr>
                      <a:r>
                        <a:rPr lang="en-US" sz="900" b="0" baseline="0" dirty="0">
                          <a:solidFill>
                            <a:schemeClr val="tx1"/>
                          </a:solidFill>
                        </a:rPr>
                        <a:t>Close data gaps to ensure every node is answerable</a:t>
                      </a:r>
                    </a:p>
                    <a:p>
                      <a:pPr marL="457200" lvl="1" indent="-91440">
                        <a:buFont typeface="Arial" panose="020B0604020202020204" pitchFamily="34" charset="0"/>
                        <a:buChar char="•"/>
                      </a:pPr>
                      <a:r>
                        <a:rPr lang="en-US" sz="900" b="0" baseline="0" dirty="0">
                          <a:solidFill>
                            <a:schemeClr val="tx1"/>
                          </a:solidFill>
                        </a:rPr>
                        <a:t>Validate solution design and EDAs</a:t>
                      </a:r>
                    </a:p>
                    <a:p>
                      <a:pPr marL="457200" lvl="1" indent="-91440">
                        <a:buFont typeface="Arial" panose="020B0604020202020204" pitchFamily="34" charset="0"/>
                        <a:buChar char="•"/>
                      </a:pPr>
                      <a:r>
                        <a:rPr lang="en-US" sz="900" b="0" baseline="0" dirty="0">
                          <a:solidFill>
                            <a:schemeClr val="tx1"/>
                          </a:solidFill>
                        </a:rPr>
                        <a:t>Ensure AA team is aligned with model construction details</a:t>
                      </a:r>
                    </a:p>
                    <a:p>
                      <a:pPr marL="457200" lvl="1" indent="-91440">
                        <a:buFont typeface="Arial" panose="020B0604020202020204" pitchFamily="34" charset="0"/>
                        <a:buChar char="•"/>
                      </a:pPr>
                      <a:endParaRPr lang="en-US" sz="900" b="0" baseline="0" dirty="0">
                        <a:solidFill>
                          <a:schemeClr val="tx1"/>
                        </a:solidFill>
                      </a:endParaRPr>
                    </a:p>
                    <a:p>
                      <a:pPr marL="457200" lvl="1" indent="-91440">
                        <a:buFont typeface="Arial" panose="020B0604020202020204" pitchFamily="34" charset="0"/>
                        <a:buChar char="•"/>
                      </a:pPr>
                      <a:endParaRPr lang="en-US" sz="900" b="0" baseline="0" dirty="0">
                        <a:solidFill>
                          <a:schemeClr val="tx1"/>
                        </a:solidFill>
                      </a:endParaRP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1" baseline="0" dirty="0">
                          <a:solidFill>
                            <a:schemeClr val="tx1"/>
                          </a:solidFill>
                        </a:rPr>
                        <a:t>[RISK] Kantar data to be validated</a:t>
                      </a:r>
                    </a:p>
                    <a:p>
                      <a:pPr marL="5461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aseline="0" dirty="0">
                          <a:solidFill>
                            <a:schemeClr val="tx1"/>
                          </a:solidFill>
                        </a:rPr>
                        <a:t>Mu Sigma team to browse and validate Kantar files for mapping, weighing factor and questions answered</a:t>
                      </a: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1" baseline="0" dirty="0">
                          <a:solidFill>
                            <a:schemeClr val="accent3"/>
                          </a:solidFill>
                        </a:rPr>
                        <a:t>[ISSUE] </a:t>
                      </a:r>
                      <a:r>
                        <a:rPr lang="en-GB" sz="900" b="1" baseline="0" dirty="0">
                          <a:solidFill>
                            <a:schemeClr val="tx1"/>
                          </a:solidFill>
                        </a:rPr>
                        <a:t>Diageo team wants more collaboration, more transparency and more communication from the Mu Sigma team to address potential risks of misunderstanding data or business context</a:t>
                      </a:r>
                    </a:p>
                    <a:p>
                      <a:pPr marL="5461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baseline="0" dirty="0">
                          <a:solidFill>
                            <a:schemeClr val="tx1"/>
                          </a:solidFill>
                        </a:rPr>
                        <a:t>Additional data workshops and model reviews planned</a:t>
                      </a:r>
                    </a:p>
                    <a:p>
                      <a:pPr marL="5461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baseline="0" dirty="0">
                          <a:solidFill>
                            <a:schemeClr val="tx1"/>
                          </a:solidFill>
                        </a:rPr>
                        <a:t>May need more workshops to ensure quality deliverable</a:t>
                      </a:r>
                    </a:p>
                    <a:p>
                      <a:pPr marL="546100" marR="0" lvl="1"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baseline="0" dirty="0">
                        <a:solidFill>
                          <a:schemeClr val="tx1"/>
                        </a:solidFill>
                      </a:endParaRP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900" dirty="0"/>
                        <a:t>R Markdown files will be provided as final outputs instead of Power BI</a:t>
                      </a:r>
                    </a:p>
                    <a:p>
                      <a:pPr marL="171450" indent="-171450">
                        <a:buFont typeface="Arial" panose="020B0604020202020204" pitchFamily="34" charset="0"/>
                        <a:buChar char="•"/>
                      </a:pPr>
                      <a:r>
                        <a:rPr lang="en-US" sz="900" dirty="0"/>
                        <a:t>Segment information is not being used in model as definitions are not available</a:t>
                      </a:r>
                    </a:p>
                    <a:p>
                      <a:pPr marL="0" indent="0">
                        <a:buFont typeface="Arial" panose="020B0604020202020204" pitchFamily="34" charset="0"/>
                        <a:buNone/>
                      </a:pPr>
                      <a:endParaRPr lang="en-US" sz="900" dirty="0"/>
                    </a:p>
                    <a:p>
                      <a:endParaRPr lang="en-US" sz="900" dirty="0"/>
                    </a:p>
                    <a:p>
                      <a:endParaRPr lang="en-US" sz="900" dirty="0"/>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Rectangle 6">
            <a:extLst>
              <a:ext uri="{FF2B5EF4-FFF2-40B4-BE49-F238E27FC236}">
                <a16:creationId xmlns:a16="http://schemas.microsoft.com/office/drawing/2014/main" id="{9F315C9C-11B9-4A44-A15B-6E087BFA4E97}"/>
              </a:ext>
            </a:extLst>
          </p:cNvPr>
          <p:cNvSpPr/>
          <p:nvPr/>
        </p:nvSpPr>
        <p:spPr>
          <a:xfrm>
            <a:off x="518747" y="572405"/>
            <a:ext cx="2061796" cy="1138604"/>
          </a:xfrm>
          <a:prstGeom prst="rect">
            <a:avLst/>
          </a:prstGeom>
          <a:no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050" b="1" dirty="0">
                <a:solidFill>
                  <a:schemeClr val="tx1"/>
                </a:solidFill>
              </a:rPr>
              <a:t>Week Summary</a:t>
            </a:r>
          </a:p>
        </p:txBody>
      </p:sp>
      <p:sp>
        <p:nvSpPr>
          <p:cNvPr id="12" name="background">
            <a:extLst>
              <a:ext uri="{FF2B5EF4-FFF2-40B4-BE49-F238E27FC236}">
                <a16:creationId xmlns:a16="http://schemas.microsoft.com/office/drawing/2014/main" id="{F877A9D1-1B07-4700-A958-3BC9CDA239B0}"/>
              </a:ext>
            </a:extLst>
          </p:cNvPr>
          <p:cNvSpPr/>
          <p:nvPr/>
        </p:nvSpPr>
        <p:spPr>
          <a:xfrm>
            <a:off x="674538" y="866947"/>
            <a:ext cx="321557" cy="711323"/>
          </a:xfrm>
          <a:prstGeom prst="roundRect">
            <a:avLst>
              <a:gd name="adj" fmla="val 50000"/>
            </a:avLst>
          </a:prstGeom>
          <a:solidFill>
            <a:schemeClr val="tx1"/>
          </a:solidFill>
          <a:ln w="381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endParaRPr lang="en-US" sz="900" dirty="0">
              <a:solidFill>
                <a:srgbClr val="FFFFFF"/>
              </a:solidFill>
            </a:endParaRPr>
          </a:p>
        </p:txBody>
      </p:sp>
      <p:sp>
        <p:nvSpPr>
          <p:cNvPr id="13" name="red">
            <a:extLst>
              <a:ext uri="{FF2B5EF4-FFF2-40B4-BE49-F238E27FC236}">
                <a16:creationId xmlns:a16="http://schemas.microsoft.com/office/drawing/2014/main" id="{052F0DD6-A6E9-4B57-816D-578250DDF425}"/>
              </a:ext>
            </a:extLst>
          </p:cNvPr>
          <p:cNvSpPr/>
          <p:nvPr/>
        </p:nvSpPr>
        <p:spPr>
          <a:xfrm>
            <a:off x="774415" y="966824"/>
            <a:ext cx="121802" cy="121802"/>
          </a:xfrm>
          <a:prstGeom prst="ellipse">
            <a:avLst/>
          </a:prstGeom>
          <a:solidFill>
            <a:srgbClr val="C00000"/>
          </a:solidFill>
          <a:ln w="9525"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endParaRPr lang="en-US" sz="900" dirty="0">
              <a:solidFill>
                <a:srgbClr val="FFFFFF"/>
              </a:solidFill>
            </a:endParaRPr>
          </a:p>
        </p:txBody>
      </p:sp>
      <p:sp>
        <p:nvSpPr>
          <p:cNvPr id="14" name="amber">
            <a:extLst>
              <a:ext uri="{FF2B5EF4-FFF2-40B4-BE49-F238E27FC236}">
                <a16:creationId xmlns:a16="http://schemas.microsoft.com/office/drawing/2014/main" id="{A1052552-7BBA-4B89-83C5-90C42654ADE8}"/>
              </a:ext>
            </a:extLst>
          </p:cNvPr>
          <p:cNvSpPr/>
          <p:nvPr/>
        </p:nvSpPr>
        <p:spPr>
          <a:xfrm>
            <a:off x="774415" y="1161707"/>
            <a:ext cx="121802" cy="121802"/>
          </a:xfrm>
          <a:prstGeom prst="ellipse">
            <a:avLst/>
          </a:prstGeom>
          <a:solidFill>
            <a:schemeClr val="accent6"/>
          </a:solidFill>
          <a:ln w="9525"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endParaRPr lang="en-US" sz="900" dirty="0">
              <a:solidFill>
                <a:srgbClr val="FFFFFF"/>
              </a:solidFill>
            </a:endParaRPr>
          </a:p>
        </p:txBody>
      </p:sp>
      <p:sp>
        <p:nvSpPr>
          <p:cNvPr id="15" name="green">
            <a:extLst>
              <a:ext uri="{FF2B5EF4-FFF2-40B4-BE49-F238E27FC236}">
                <a16:creationId xmlns:a16="http://schemas.microsoft.com/office/drawing/2014/main" id="{5B09DAB6-6E81-49CE-8273-2D47A4678B33}"/>
              </a:ext>
            </a:extLst>
          </p:cNvPr>
          <p:cNvSpPr/>
          <p:nvPr/>
        </p:nvSpPr>
        <p:spPr>
          <a:xfrm>
            <a:off x="774415" y="1356589"/>
            <a:ext cx="121802" cy="121802"/>
          </a:xfrm>
          <a:prstGeom prst="ellipse">
            <a:avLst/>
          </a:prstGeom>
          <a:solidFill>
            <a:schemeClr val="accent5"/>
          </a:solidFill>
          <a:ln w="9525"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endParaRPr lang="en-US" sz="900" dirty="0">
              <a:solidFill>
                <a:srgbClr val="FFFFFF"/>
              </a:solidFill>
            </a:endParaRPr>
          </a:p>
        </p:txBody>
      </p:sp>
      <p:sp>
        <p:nvSpPr>
          <p:cNvPr id="9" name="TextBox 8">
            <a:extLst>
              <a:ext uri="{FF2B5EF4-FFF2-40B4-BE49-F238E27FC236}">
                <a16:creationId xmlns:a16="http://schemas.microsoft.com/office/drawing/2014/main" id="{C7022F95-0BED-462E-AC01-BD3771B1A224}"/>
              </a:ext>
            </a:extLst>
          </p:cNvPr>
          <p:cNvSpPr txBox="1"/>
          <p:nvPr/>
        </p:nvSpPr>
        <p:spPr>
          <a:xfrm>
            <a:off x="1003275" y="922601"/>
            <a:ext cx="1471687" cy="694521"/>
          </a:xfrm>
          <a:prstGeom prst="rect">
            <a:avLst/>
          </a:prstGeom>
          <a:noFill/>
          <a:ln w="9525" cap="rnd">
            <a:solidFill>
              <a:schemeClr val="bg1"/>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750" b="1" dirty="0">
                <a:solidFill>
                  <a:schemeClr val="tx1">
                    <a:lumMod val="40000"/>
                    <a:lumOff val="60000"/>
                  </a:schemeClr>
                </a:solidFill>
              </a:rPr>
              <a:t>No progress made</a:t>
            </a:r>
          </a:p>
          <a:p>
            <a:endParaRPr lang="en-US" sz="600" b="1" dirty="0">
              <a:solidFill>
                <a:srgbClr val="575757"/>
              </a:solidFill>
            </a:endParaRPr>
          </a:p>
          <a:p>
            <a:r>
              <a:rPr lang="en-US" sz="750" b="1" dirty="0">
                <a:solidFill>
                  <a:srgbClr val="44546A"/>
                </a:solidFill>
              </a:rPr>
              <a:t>Some progress made</a:t>
            </a:r>
          </a:p>
          <a:p>
            <a:endParaRPr lang="en-US" sz="600" b="1" dirty="0">
              <a:solidFill>
                <a:srgbClr val="575757"/>
              </a:solidFill>
            </a:endParaRPr>
          </a:p>
          <a:p>
            <a:r>
              <a:rPr lang="en-US" sz="750" dirty="0">
                <a:solidFill>
                  <a:srgbClr val="44546A"/>
                </a:solidFill>
              </a:rPr>
              <a:t>Sufficient progress made</a:t>
            </a:r>
          </a:p>
        </p:txBody>
      </p:sp>
      <p:cxnSp>
        <p:nvCxnSpPr>
          <p:cNvPr id="10" name="Straight Connector 9">
            <a:extLst>
              <a:ext uri="{FF2B5EF4-FFF2-40B4-BE49-F238E27FC236}">
                <a16:creationId xmlns:a16="http://schemas.microsoft.com/office/drawing/2014/main" id="{DE492DCF-D6F1-4F5C-8A7E-DCAC1BBF134E}"/>
              </a:ext>
            </a:extLst>
          </p:cNvPr>
          <p:cNvCxnSpPr/>
          <p:nvPr/>
        </p:nvCxnSpPr>
        <p:spPr>
          <a:xfrm>
            <a:off x="1078982" y="1122905"/>
            <a:ext cx="1215000" cy="0"/>
          </a:xfrm>
          <a:prstGeom prst="line">
            <a:avLst/>
          </a:prstGeom>
          <a:ln w="9525"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3EA75E-0AA7-4CD5-A9CF-E33A96B09604}"/>
              </a:ext>
            </a:extLst>
          </p:cNvPr>
          <p:cNvCxnSpPr/>
          <p:nvPr/>
        </p:nvCxnSpPr>
        <p:spPr>
          <a:xfrm>
            <a:off x="1078982" y="1330726"/>
            <a:ext cx="1215000" cy="0"/>
          </a:xfrm>
          <a:prstGeom prst="line">
            <a:avLst/>
          </a:prstGeom>
          <a:ln w="9525"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4CC35F7-D96D-4BF2-BE4C-8BCE44FCE1C9}"/>
              </a:ext>
            </a:extLst>
          </p:cNvPr>
          <p:cNvSpPr/>
          <p:nvPr/>
        </p:nvSpPr>
        <p:spPr>
          <a:xfrm>
            <a:off x="2377159" y="596803"/>
            <a:ext cx="1053485" cy="457907"/>
          </a:xfrm>
          <a:prstGeom prst="roundRect">
            <a:avLst/>
          </a:prstGeom>
          <a:solidFill>
            <a:schemeClr val="accent6"/>
          </a:solidFill>
          <a:ln w="9525" cap="rnd"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788" b="1" dirty="0">
                <a:solidFill>
                  <a:schemeClr val="bg1"/>
                </a:solidFill>
              </a:rPr>
              <a:t>June 25</a:t>
            </a:r>
          </a:p>
          <a:p>
            <a:r>
              <a:rPr lang="en-US" sz="788" b="1" dirty="0">
                <a:solidFill>
                  <a:schemeClr val="bg1"/>
                </a:solidFill>
              </a:rPr>
              <a:t>Kickoff</a:t>
            </a:r>
            <a:endParaRPr lang="en-US" sz="675" b="1" dirty="0">
              <a:solidFill>
                <a:schemeClr val="bg1"/>
              </a:solidFill>
            </a:endParaRPr>
          </a:p>
        </p:txBody>
      </p:sp>
      <p:sp>
        <p:nvSpPr>
          <p:cNvPr id="17" name="Rectangle: Rounded Corners 16">
            <a:extLst>
              <a:ext uri="{FF2B5EF4-FFF2-40B4-BE49-F238E27FC236}">
                <a16:creationId xmlns:a16="http://schemas.microsoft.com/office/drawing/2014/main" id="{A914B217-AE62-4C3A-A81C-BD0B34C99369}"/>
              </a:ext>
            </a:extLst>
          </p:cNvPr>
          <p:cNvSpPr/>
          <p:nvPr/>
        </p:nvSpPr>
        <p:spPr>
          <a:xfrm>
            <a:off x="3483725" y="596803"/>
            <a:ext cx="1053485" cy="457907"/>
          </a:xfrm>
          <a:prstGeom prst="roundRect">
            <a:avLst/>
          </a:prstGeom>
          <a:solidFill>
            <a:schemeClr val="accent6"/>
          </a:solidFill>
          <a:ln w="9525" cap="rnd"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b="1" strike="sngStrike" dirty="0">
                <a:solidFill>
                  <a:schemeClr val="bg1"/>
                </a:solidFill>
              </a:rPr>
              <a:t>July 26</a:t>
            </a:r>
            <a:r>
              <a:rPr lang="en-US" sz="825" b="1" dirty="0">
                <a:solidFill>
                  <a:schemeClr val="bg1"/>
                </a:solidFill>
              </a:rPr>
              <a:t> July 31</a:t>
            </a:r>
          </a:p>
          <a:p>
            <a:r>
              <a:rPr lang="en-US" sz="825" b="1" dirty="0">
                <a:solidFill>
                  <a:schemeClr val="bg1"/>
                </a:solidFill>
              </a:rPr>
              <a:t>Infrastructure and data acquisition</a:t>
            </a:r>
            <a:endParaRPr lang="en-US" sz="750" b="1" dirty="0">
              <a:solidFill>
                <a:schemeClr val="bg1"/>
              </a:solidFill>
            </a:endParaRPr>
          </a:p>
        </p:txBody>
      </p:sp>
      <p:sp>
        <p:nvSpPr>
          <p:cNvPr id="18" name="Rectangle: Rounded Corners 17">
            <a:extLst>
              <a:ext uri="{FF2B5EF4-FFF2-40B4-BE49-F238E27FC236}">
                <a16:creationId xmlns:a16="http://schemas.microsoft.com/office/drawing/2014/main" id="{04B12CA8-2EB8-4481-8D7A-D602F9AAD6B8}"/>
              </a:ext>
            </a:extLst>
          </p:cNvPr>
          <p:cNvSpPr/>
          <p:nvPr/>
        </p:nvSpPr>
        <p:spPr>
          <a:xfrm>
            <a:off x="4620839" y="596803"/>
            <a:ext cx="934320" cy="457907"/>
          </a:xfrm>
          <a:prstGeom prst="roundRect">
            <a:avLst/>
          </a:prstGeom>
          <a:solidFill>
            <a:srgbClr val="FFC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b="1" strike="sngStrike" dirty="0">
                <a:solidFill>
                  <a:schemeClr val="bg1"/>
                </a:solidFill>
              </a:rPr>
              <a:t>July 23</a:t>
            </a:r>
            <a:r>
              <a:rPr lang="en-US" sz="825" b="1" dirty="0">
                <a:solidFill>
                  <a:schemeClr val="bg1"/>
                </a:solidFill>
              </a:rPr>
              <a:t> Aug 2</a:t>
            </a:r>
          </a:p>
          <a:p>
            <a:r>
              <a:rPr lang="en-US" sz="825" b="1" dirty="0">
                <a:solidFill>
                  <a:schemeClr val="bg1"/>
                </a:solidFill>
              </a:rPr>
              <a:t>Data exploration and EDA</a:t>
            </a:r>
          </a:p>
        </p:txBody>
      </p:sp>
      <p:sp>
        <p:nvSpPr>
          <p:cNvPr id="19" name="Rectangle: Rounded Corners 18">
            <a:extLst>
              <a:ext uri="{FF2B5EF4-FFF2-40B4-BE49-F238E27FC236}">
                <a16:creationId xmlns:a16="http://schemas.microsoft.com/office/drawing/2014/main" id="{C796E2C8-881A-43EB-AD70-D4D987E036FE}"/>
              </a:ext>
            </a:extLst>
          </p:cNvPr>
          <p:cNvSpPr/>
          <p:nvPr/>
        </p:nvSpPr>
        <p:spPr>
          <a:xfrm>
            <a:off x="5647963" y="596803"/>
            <a:ext cx="901109" cy="457907"/>
          </a:xfrm>
          <a:prstGeom prst="roundRect">
            <a:avLst/>
          </a:prstGeom>
          <a:solidFill>
            <a:srgbClr val="FFC000"/>
          </a:solidFill>
          <a:ln w="9525" cap="rnd" cmpd="sng" algn="ctr">
            <a:solidFill>
              <a:srgbClr val="FFC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b="1" strike="sngStrike" dirty="0">
                <a:solidFill>
                  <a:schemeClr val="bg1"/>
                </a:solidFill>
              </a:rPr>
              <a:t>July 29</a:t>
            </a:r>
            <a:r>
              <a:rPr lang="en-US" sz="825" b="1" dirty="0">
                <a:solidFill>
                  <a:schemeClr val="bg1"/>
                </a:solidFill>
              </a:rPr>
              <a:t>  Aug 2</a:t>
            </a:r>
          </a:p>
          <a:p>
            <a:r>
              <a:rPr lang="en-US" sz="825" b="1" dirty="0">
                <a:solidFill>
                  <a:schemeClr val="bg1"/>
                </a:solidFill>
              </a:rPr>
              <a:t>Initiate Model Results</a:t>
            </a:r>
          </a:p>
        </p:txBody>
      </p:sp>
      <p:sp>
        <p:nvSpPr>
          <p:cNvPr id="20" name="Rectangle: Rounded Corners 19">
            <a:extLst>
              <a:ext uri="{FF2B5EF4-FFF2-40B4-BE49-F238E27FC236}">
                <a16:creationId xmlns:a16="http://schemas.microsoft.com/office/drawing/2014/main" id="{D8C9CCDC-4614-4F80-AF06-96A735330D01}"/>
              </a:ext>
            </a:extLst>
          </p:cNvPr>
          <p:cNvSpPr/>
          <p:nvPr/>
        </p:nvSpPr>
        <p:spPr>
          <a:xfrm>
            <a:off x="7610383" y="596803"/>
            <a:ext cx="495872" cy="457907"/>
          </a:xfrm>
          <a:prstGeom prst="roundRect">
            <a:avLst/>
          </a:prstGeom>
          <a:solidFill>
            <a:schemeClr val="accent4"/>
          </a:solidFill>
          <a:ln w="9525" cap="rnd" cmpd="sng" algn="ctr">
            <a:solidFill>
              <a:schemeClr val="accent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b="1" dirty="0">
                <a:solidFill>
                  <a:schemeClr val="bg1"/>
                </a:solidFill>
              </a:rPr>
              <a:t>Issues/ Risks</a:t>
            </a:r>
          </a:p>
        </p:txBody>
      </p:sp>
      <p:sp>
        <p:nvSpPr>
          <p:cNvPr id="21" name="Rectangle 20">
            <a:extLst>
              <a:ext uri="{FF2B5EF4-FFF2-40B4-BE49-F238E27FC236}">
                <a16:creationId xmlns:a16="http://schemas.microsoft.com/office/drawing/2014/main" id="{CE5DE05E-7226-431F-896B-6C1A6D5D8C38}"/>
              </a:ext>
            </a:extLst>
          </p:cNvPr>
          <p:cNvSpPr/>
          <p:nvPr/>
        </p:nvSpPr>
        <p:spPr>
          <a:xfrm>
            <a:off x="518747" y="560156"/>
            <a:ext cx="7744107" cy="1150853"/>
          </a:xfrm>
          <a:prstGeom prst="rect">
            <a:avLst/>
          </a:prstGeom>
          <a:noFill/>
          <a:ln w="19050" cap="rnd" cmpd="sng" algn="ctr">
            <a:solidFill>
              <a:schemeClr val="tx1">
                <a:lumMod val="50000"/>
                <a:lumOff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TextBox 21">
            <a:extLst>
              <a:ext uri="{FF2B5EF4-FFF2-40B4-BE49-F238E27FC236}">
                <a16:creationId xmlns:a16="http://schemas.microsoft.com/office/drawing/2014/main" id="{442EB571-B943-4149-B980-4122F62FAACD}"/>
              </a:ext>
            </a:extLst>
          </p:cNvPr>
          <p:cNvSpPr txBox="1"/>
          <p:nvPr/>
        </p:nvSpPr>
        <p:spPr>
          <a:xfrm>
            <a:off x="2284462" y="1085067"/>
            <a:ext cx="1172198" cy="323165"/>
          </a:xfrm>
          <a:prstGeom prst="rect">
            <a:avLst/>
          </a:prstGeom>
          <a:noFill/>
        </p:spPr>
        <p:txBody>
          <a:bodyPr wrap="square" rtlCol="0">
            <a:spAutoFit/>
          </a:bodyPr>
          <a:lstStyle/>
          <a:p>
            <a:pPr marL="68580" indent="-68580">
              <a:buFont typeface="Arial" panose="020B0604020202020204" pitchFamily="34" charset="0"/>
              <a:buChar char="•"/>
            </a:pPr>
            <a:r>
              <a:rPr lang="en-US" sz="750" dirty="0"/>
              <a:t>Official kick off for the project</a:t>
            </a:r>
          </a:p>
        </p:txBody>
      </p:sp>
      <p:sp>
        <p:nvSpPr>
          <p:cNvPr id="23" name="TextBox 22">
            <a:extLst>
              <a:ext uri="{FF2B5EF4-FFF2-40B4-BE49-F238E27FC236}">
                <a16:creationId xmlns:a16="http://schemas.microsoft.com/office/drawing/2014/main" id="{046AFC3E-6021-445A-B250-0721C9EFAF0E}"/>
              </a:ext>
            </a:extLst>
          </p:cNvPr>
          <p:cNvSpPr txBox="1"/>
          <p:nvPr/>
        </p:nvSpPr>
        <p:spPr>
          <a:xfrm>
            <a:off x="3448585" y="1064678"/>
            <a:ext cx="1134914" cy="669414"/>
          </a:xfrm>
          <a:prstGeom prst="rect">
            <a:avLst/>
          </a:prstGeom>
          <a:noFill/>
        </p:spPr>
        <p:txBody>
          <a:bodyPr wrap="square" rtlCol="0">
            <a:spAutoFit/>
          </a:bodyPr>
          <a:lstStyle>
            <a:defPPr>
              <a:defRPr lang="en-US"/>
            </a:defPPr>
            <a:lvl1pPr marL="91440" indent="-91440">
              <a:buFont typeface="Arial" panose="020B0604020202020204" pitchFamily="34" charset="0"/>
              <a:buChar char="•"/>
              <a:defRPr sz="1000"/>
            </a:lvl1pPr>
          </a:lstStyle>
          <a:p>
            <a:r>
              <a:rPr lang="en-US" sz="750" dirty="0"/>
              <a:t>Obtained required infrastructure</a:t>
            </a:r>
          </a:p>
          <a:p>
            <a:r>
              <a:rPr lang="en-US" sz="750" dirty="0"/>
              <a:t>Final data received from Kantar, except FY17 (low priority)</a:t>
            </a:r>
          </a:p>
        </p:txBody>
      </p:sp>
      <p:sp>
        <p:nvSpPr>
          <p:cNvPr id="24" name="TextBox 23">
            <a:extLst>
              <a:ext uri="{FF2B5EF4-FFF2-40B4-BE49-F238E27FC236}">
                <a16:creationId xmlns:a16="http://schemas.microsoft.com/office/drawing/2014/main" id="{7DEFC13A-5078-40CF-A598-BB8E8D4FBE95}"/>
              </a:ext>
            </a:extLst>
          </p:cNvPr>
          <p:cNvSpPr txBox="1"/>
          <p:nvPr/>
        </p:nvSpPr>
        <p:spPr>
          <a:xfrm>
            <a:off x="4568476" y="1047729"/>
            <a:ext cx="1088904" cy="438582"/>
          </a:xfrm>
          <a:prstGeom prst="rect">
            <a:avLst/>
          </a:prstGeom>
          <a:noFill/>
        </p:spPr>
        <p:txBody>
          <a:bodyPr wrap="square" rtlCol="0">
            <a:spAutoFit/>
          </a:bodyPr>
          <a:lstStyle>
            <a:defPPr>
              <a:defRPr lang="en-US"/>
            </a:defPPr>
            <a:lvl1pPr marL="91440" indent="-91440">
              <a:buFont typeface="Arial" panose="020B0604020202020204" pitchFamily="34" charset="0"/>
              <a:buChar char="•"/>
              <a:defRPr sz="1000"/>
            </a:lvl1pPr>
          </a:lstStyle>
          <a:p>
            <a:r>
              <a:rPr lang="en-US" sz="750" dirty="0"/>
              <a:t>Data exploration in progress for sources identified</a:t>
            </a:r>
          </a:p>
        </p:txBody>
      </p:sp>
      <p:sp>
        <p:nvSpPr>
          <p:cNvPr id="26" name="Title 2">
            <a:extLst>
              <a:ext uri="{FF2B5EF4-FFF2-40B4-BE49-F238E27FC236}">
                <a16:creationId xmlns:a16="http://schemas.microsoft.com/office/drawing/2014/main" id="{9CECDC92-3A49-48EF-9F72-2434F0C3A7B4}"/>
              </a:ext>
            </a:extLst>
          </p:cNvPr>
          <p:cNvSpPr txBox="1">
            <a:spLocks/>
          </p:cNvSpPr>
          <p:nvPr/>
        </p:nvSpPr>
        <p:spPr>
          <a:xfrm>
            <a:off x="114970" y="65717"/>
            <a:ext cx="8200013" cy="3739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350" b="1" dirty="0"/>
              <a:t>ABM Australia Pilot – Status</a:t>
            </a:r>
          </a:p>
        </p:txBody>
      </p:sp>
      <p:pic>
        <p:nvPicPr>
          <p:cNvPr id="27" name="Picture 26">
            <a:extLst>
              <a:ext uri="{FF2B5EF4-FFF2-40B4-BE49-F238E27FC236}">
                <a16:creationId xmlns:a16="http://schemas.microsoft.com/office/drawing/2014/main" id="{659C22E7-A2E3-40C5-B978-64A93F62E079}"/>
              </a:ext>
            </a:extLst>
          </p:cNvPr>
          <p:cNvPicPr>
            <a:picLocks noChangeAspect="1"/>
          </p:cNvPicPr>
          <p:nvPr/>
        </p:nvPicPr>
        <p:blipFill>
          <a:blip r:embed="rId2"/>
          <a:stretch>
            <a:fillRect/>
          </a:stretch>
        </p:blipFill>
        <p:spPr>
          <a:xfrm>
            <a:off x="8468312" y="60331"/>
            <a:ext cx="652025" cy="728095"/>
          </a:xfrm>
          <a:prstGeom prst="rect">
            <a:avLst/>
          </a:prstGeom>
        </p:spPr>
      </p:pic>
      <p:sp>
        <p:nvSpPr>
          <p:cNvPr id="25" name="TextBox 24">
            <a:extLst>
              <a:ext uri="{FF2B5EF4-FFF2-40B4-BE49-F238E27FC236}">
                <a16:creationId xmlns:a16="http://schemas.microsoft.com/office/drawing/2014/main" id="{4B82EB18-98D9-4325-9CBC-700DBE6E5601}"/>
              </a:ext>
            </a:extLst>
          </p:cNvPr>
          <p:cNvSpPr txBox="1"/>
          <p:nvPr/>
        </p:nvSpPr>
        <p:spPr>
          <a:xfrm>
            <a:off x="5614050" y="1043507"/>
            <a:ext cx="1213591" cy="669414"/>
          </a:xfrm>
          <a:prstGeom prst="rect">
            <a:avLst/>
          </a:prstGeom>
          <a:noFill/>
        </p:spPr>
        <p:txBody>
          <a:bodyPr wrap="square" rtlCol="0">
            <a:spAutoFit/>
          </a:bodyPr>
          <a:lstStyle>
            <a:defPPr>
              <a:defRPr lang="en-US"/>
            </a:defPPr>
            <a:lvl1pPr marL="91440" indent="-91440">
              <a:buFont typeface="Arial" panose="020B0604020202020204" pitchFamily="34" charset="0"/>
              <a:buChar char="•"/>
              <a:defRPr sz="1000"/>
            </a:lvl1pPr>
          </a:lstStyle>
          <a:p>
            <a:r>
              <a:rPr lang="en-US" sz="750" dirty="0"/>
              <a:t>Initial model results will not include Kantar</a:t>
            </a:r>
          </a:p>
          <a:p>
            <a:r>
              <a:rPr lang="en-US" sz="750" dirty="0"/>
              <a:t>Model with Kantar details will be completed by Aug 20th</a:t>
            </a:r>
          </a:p>
        </p:txBody>
      </p:sp>
      <p:sp>
        <p:nvSpPr>
          <p:cNvPr id="28" name="Rectangle: Rounded Corners 27">
            <a:extLst>
              <a:ext uri="{FF2B5EF4-FFF2-40B4-BE49-F238E27FC236}">
                <a16:creationId xmlns:a16="http://schemas.microsoft.com/office/drawing/2014/main" id="{2EF28952-2AB0-4548-B957-89B8C1D29C66}"/>
              </a:ext>
            </a:extLst>
          </p:cNvPr>
          <p:cNvSpPr/>
          <p:nvPr/>
        </p:nvSpPr>
        <p:spPr>
          <a:xfrm>
            <a:off x="6641876" y="596803"/>
            <a:ext cx="891843" cy="457907"/>
          </a:xfrm>
          <a:prstGeom prst="roundRect">
            <a:avLst/>
          </a:prstGeom>
          <a:solidFill>
            <a:schemeClr val="accent6"/>
          </a:solidFill>
          <a:ln w="9525" cap="rnd"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825" b="1" strike="sngStrike" dirty="0">
                <a:solidFill>
                  <a:schemeClr val="bg1"/>
                </a:solidFill>
              </a:rPr>
              <a:t>Aug 26 </a:t>
            </a:r>
            <a:r>
              <a:rPr lang="en-US" sz="825" b="1" dirty="0">
                <a:solidFill>
                  <a:schemeClr val="bg1"/>
                </a:solidFill>
              </a:rPr>
              <a:t>Aug 31</a:t>
            </a:r>
          </a:p>
          <a:p>
            <a:r>
              <a:rPr lang="en-US" sz="825" b="1" dirty="0">
                <a:solidFill>
                  <a:schemeClr val="bg1"/>
                </a:solidFill>
              </a:rPr>
              <a:t>Final model results</a:t>
            </a:r>
          </a:p>
        </p:txBody>
      </p:sp>
    </p:spTree>
    <p:extLst>
      <p:ext uri="{BB962C8B-B14F-4D97-AF65-F5344CB8AC3E}">
        <p14:creationId xmlns:p14="http://schemas.microsoft.com/office/powerpoint/2010/main" val="116333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1453" y="4171951"/>
            <a:ext cx="1828272" cy="1292507"/>
          </a:xfrm>
          <a:prstGeom prst="rect">
            <a:avLst/>
          </a:prstGeom>
        </p:spPr>
      </p:pic>
      <p:pic>
        <p:nvPicPr>
          <p:cNvPr id="3" name="Picture 2"/>
          <p:cNvPicPr>
            <a:picLocks noChangeAspect="1"/>
          </p:cNvPicPr>
          <p:nvPr/>
        </p:nvPicPr>
        <p:blipFill rotWithShape="1">
          <a:blip r:embed="rId3"/>
          <a:srcRect t="12401" b="13188"/>
          <a:stretch/>
        </p:blipFill>
        <p:spPr>
          <a:xfrm>
            <a:off x="0" y="0"/>
            <a:ext cx="9129713" cy="5143500"/>
          </a:xfrm>
          <a:prstGeom prst="rect">
            <a:avLst/>
          </a:prstGeom>
        </p:spPr>
      </p:pic>
      <p:sp>
        <p:nvSpPr>
          <p:cNvPr id="6" name="Title 1">
            <a:extLst>
              <a:ext uri="{FF2B5EF4-FFF2-40B4-BE49-F238E27FC236}">
                <a16:creationId xmlns:a16="http://schemas.microsoft.com/office/drawing/2014/main" id="{C07A465E-BCA8-4ADD-9DCD-485A5C30A3CB}"/>
              </a:ext>
            </a:extLst>
          </p:cNvPr>
          <p:cNvSpPr txBox="1">
            <a:spLocks/>
          </p:cNvSpPr>
          <p:nvPr/>
        </p:nvSpPr>
        <p:spPr>
          <a:xfrm>
            <a:off x="-1" y="4088920"/>
            <a:ext cx="9143999" cy="521181"/>
          </a:xfrm>
          <a:prstGeom prst="rect">
            <a:avLst/>
          </a:prstGeom>
          <a:solidFill>
            <a:srgbClr val="2F2D3C"/>
          </a:solidFill>
          <a:ln>
            <a:noFill/>
          </a:ln>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Deep Dive – Model + Data</a:t>
            </a: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March 12, 2019</a:t>
            </a:r>
          </a:p>
          <a:p>
            <a:pPr algn="ctr"/>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Prepared by Karen Chisholm and Adam Ben-Yousef</a:t>
            </a:r>
            <a:endParaRPr lang="en-GB" sz="4500" dirty="0">
              <a:solidFill>
                <a:schemeClr val="bg1"/>
              </a:solidFill>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2742798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44CE352-C5F8-4F03-B5D3-5A3E32742B64}"/>
              </a:ext>
            </a:extLst>
          </p:cNvPr>
          <p:cNvSpPr>
            <a:spLocks noGrp="1"/>
          </p:cNvSpPr>
          <p:nvPr>
            <p:ph type="title"/>
          </p:nvPr>
        </p:nvSpPr>
        <p:spPr>
          <a:xfrm>
            <a:off x="457200" y="-12806"/>
            <a:ext cx="7139136" cy="857250"/>
          </a:xfrm>
        </p:spPr>
        <p:txBody>
          <a:bodyPr/>
          <a:lstStyle/>
          <a:p>
            <a:r>
              <a:rPr lang="en-US" dirty="0"/>
              <a:t>Data STATUS SUMMARY</a:t>
            </a:r>
          </a:p>
        </p:txBody>
      </p:sp>
      <p:graphicFrame>
        <p:nvGraphicFramePr>
          <p:cNvPr id="3" name="Table 2">
            <a:extLst>
              <a:ext uri="{FF2B5EF4-FFF2-40B4-BE49-F238E27FC236}">
                <a16:creationId xmlns:a16="http://schemas.microsoft.com/office/drawing/2014/main" id="{0D971E49-A752-4066-8EBC-07B24FB655B3}"/>
              </a:ext>
            </a:extLst>
          </p:cNvPr>
          <p:cNvGraphicFramePr>
            <a:graphicFrameLocks noGrp="1"/>
          </p:cNvGraphicFramePr>
          <p:nvPr>
            <p:extLst>
              <p:ext uri="{D42A27DB-BD31-4B8C-83A1-F6EECF244321}">
                <p14:modId xmlns:p14="http://schemas.microsoft.com/office/powerpoint/2010/main" val="1486084011"/>
              </p:ext>
            </p:extLst>
          </p:nvPr>
        </p:nvGraphicFramePr>
        <p:xfrm>
          <a:off x="74141" y="650789"/>
          <a:ext cx="9012196" cy="4300149"/>
        </p:xfrm>
        <a:graphic>
          <a:graphicData uri="http://schemas.openxmlformats.org/drawingml/2006/table">
            <a:tbl>
              <a:tblPr/>
              <a:tblGrid>
                <a:gridCol w="859354">
                  <a:extLst>
                    <a:ext uri="{9D8B030D-6E8A-4147-A177-3AD203B41FA5}">
                      <a16:colId xmlns:a16="http://schemas.microsoft.com/office/drawing/2014/main" val="2787354201"/>
                    </a:ext>
                  </a:extLst>
                </a:gridCol>
                <a:gridCol w="624316">
                  <a:extLst>
                    <a:ext uri="{9D8B030D-6E8A-4147-A177-3AD203B41FA5}">
                      <a16:colId xmlns:a16="http://schemas.microsoft.com/office/drawing/2014/main" val="262063190"/>
                    </a:ext>
                  </a:extLst>
                </a:gridCol>
                <a:gridCol w="1770121">
                  <a:extLst>
                    <a:ext uri="{9D8B030D-6E8A-4147-A177-3AD203B41FA5}">
                      <a16:colId xmlns:a16="http://schemas.microsoft.com/office/drawing/2014/main" val="3393029685"/>
                    </a:ext>
                  </a:extLst>
                </a:gridCol>
                <a:gridCol w="1770121">
                  <a:extLst>
                    <a:ext uri="{9D8B030D-6E8A-4147-A177-3AD203B41FA5}">
                      <a16:colId xmlns:a16="http://schemas.microsoft.com/office/drawing/2014/main" val="1271143882"/>
                    </a:ext>
                  </a:extLst>
                </a:gridCol>
                <a:gridCol w="837319">
                  <a:extLst>
                    <a:ext uri="{9D8B030D-6E8A-4147-A177-3AD203B41FA5}">
                      <a16:colId xmlns:a16="http://schemas.microsoft.com/office/drawing/2014/main" val="643176163"/>
                    </a:ext>
                  </a:extLst>
                </a:gridCol>
                <a:gridCol w="1424912">
                  <a:extLst>
                    <a:ext uri="{9D8B030D-6E8A-4147-A177-3AD203B41FA5}">
                      <a16:colId xmlns:a16="http://schemas.microsoft.com/office/drawing/2014/main" val="1743297671"/>
                    </a:ext>
                  </a:extLst>
                </a:gridCol>
                <a:gridCol w="1219255">
                  <a:extLst>
                    <a:ext uri="{9D8B030D-6E8A-4147-A177-3AD203B41FA5}">
                      <a16:colId xmlns:a16="http://schemas.microsoft.com/office/drawing/2014/main" val="2111756436"/>
                    </a:ext>
                  </a:extLst>
                </a:gridCol>
                <a:gridCol w="506798">
                  <a:extLst>
                    <a:ext uri="{9D8B030D-6E8A-4147-A177-3AD203B41FA5}">
                      <a16:colId xmlns:a16="http://schemas.microsoft.com/office/drawing/2014/main" val="2316664073"/>
                    </a:ext>
                  </a:extLst>
                </a:gridCol>
              </a:tblGrid>
              <a:tr h="134681">
                <a:tc>
                  <a:txBody>
                    <a:bodyPr/>
                    <a:lstStyle/>
                    <a:p>
                      <a:pPr algn="ctr" fontAlgn="ctr"/>
                      <a:r>
                        <a:rPr lang="en-US" sz="600" b="1" i="0" u="none" strike="noStrike">
                          <a:solidFill>
                            <a:srgbClr val="FFFFFF"/>
                          </a:solidFill>
                          <a:effectLst/>
                          <a:latin typeface="Calibri" panose="020F0502020204030204" pitchFamily="34" charset="0"/>
                        </a:rPr>
                        <a:t>Data</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Received</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Source</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Available information</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Coverage</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Gaps</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Usability/Implementation status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ETA</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extLst>
                  <a:ext uri="{0D108BD9-81ED-4DB2-BD59-A6C34878D82A}">
                    <a16:rowId xmlns:a16="http://schemas.microsoft.com/office/drawing/2014/main" val="3037752489"/>
                  </a:ext>
                </a:extLst>
              </a:tr>
              <a:tr h="385576">
                <a:tc rowSpan="2">
                  <a:txBody>
                    <a:bodyPr/>
                    <a:lstStyle/>
                    <a:p>
                      <a:pPr algn="ctr" fontAlgn="ctr"/>
                      <a:r>
                        <a:rPr lang="en-US" sz="600" b="0" i="0" u="none" strike="noStrike">
                          <a:solidFill>
                            <a:srgbClr val="000000"/>
                          </a:solidFill>
                          <a:effectLst/>
                          <a:latin typeface="Calibri" panose="020F0502020204030204" pitchFamily="34" charset="0"/>
                        </a:rPr>
                        <a:t>Consumer Demography</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Yes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Experian</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Region level summary of Age, Income, Mosaic segments etc..</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Recently captured</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Need to approximate consumer level information using distributions across demographics, activity not available</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Not Used -</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Approximation leading to inaccuracy</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236449"/>
                  </a:ext>
                </a:extLst>
              </a:tr>
              <a:tr h="520256">
                <a:tc vMerge="1">
                  <a:txBody>
                    <a:bodyPr/>
                    <a:lstStyle/>
                    <a:p>
                      <a:endParaRPr lang="en-US"/>
                    </a:p>
                  </a:txBody>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ABS(Official website of Australia)</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Consumer demographics distribution</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-Age, Income, Gender, Qualification,</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Marital Status, Labour force status,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Remoteness, Birth Country, State</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Captured every 5 years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Using 2015 Census</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Used</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-to obtain population distribution across demographics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Done</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18537093"/>
                  </a:ext>
                </a:extLst>
              </a:tr>
              <a:tr h="391881">
                <a:tc>
                  <a:txBody>
                    <a:bodyPr/>
                    <a:lstStyle/>
                    <a:p>
                      <a:pPr algn="ctr" fontAlgn="ctr"/>
                      <a:r>
                        <a:rPr lang="en-US" sz="600" b="0" i="0" u="none" strike="noStrike">
                          <a:solidFill>
                            <a:srgbClr val="000000"/>
                          </a:solidFill>
                          <a:effectLst/>
                          <a:latin typeface="Calibri" panose="020F0502020204030204" pitchFamily="34" charset="0"/>
                        </a:rPr>
                        <a:t>Activity Survey</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ABS(Official website of Australia)</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Activity distribution for consumer demographics: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Age, Income, Gender, Qualification, Labour force status, Remoteness, Birth Country</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Captured in 2006</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Used</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-to train Activity model</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Done</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10987144"/>
                  </a:ext>
                </a:extLst>
              </a:tr>
              <a:tr h="391881">
                <a:tc>
                  <a:txBody>
                    <a:bodyPr/>
                    <a:lstStyle/>
                    <a:p>
                      <a:pPr algn="ctr" fontAlgn="ctr"/>
                      <a:r>
                        <a:rPr lang="en-US" sz="600" b="0" i="0" u="none" strike="noStrike">
                          <a:solidFill>
                            <a:srgbClr val="000000"/>
                          </a:solidFill>
                          <a:effectLst/>
                          <a:latin typeface="Calibri" panose="020F0502020204030204" pitchFamily="34" charset="0"/>
                        </a:rPr>
                        <a:t>Temperature</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BOM(Bureau of Metrology)</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Minimum and Maximum Temperature across days for different cities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Jan 2016 - Jan 2019</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Used</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-to account for </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seasonality in sales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Done</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6600577"/>
                  </a:ext>
                </a:extLst>
              </a:tr>
              <a:tr h="391881">
                <a:tc>
                  <a:txBody>
                    <a:bodyPr/>
                    <a:lstStyle/>
                    <a:p>
                      <a:pPr algn="ctr" fontAlgn="ctr"/>
                      <a:r>
                        <a:rPr lang="en-US" sz="600" b="0" i="0" u="none" strike="noStrike">
                          <a:solidFill>
                            <a:srgbClr val="000000"/>
                          </a:solidFill>
                          <a:effectLst/>
                          <a:latin typeface="Calibri" panose="020F0502020204030204" pitchFamily="34" charset="0"/>
                        </a:rPr>
                        <a:t>Holiday</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Australian government website</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Holidays in a year at day level</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Every year</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Used</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-to account for </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seasonality in sales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Done</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78807304"/>
                  </a:ext>
                </a:extLst>
              </a:tr>
              <a:tr h="520256">
                <a:tc>
                  <a:txBody>
                    <a:bodyPr/>
                    <a:lstStyle/>
                    <a:p>
                      <a:pPr algn="ctr" fontAlgn="ctr"/>
                      <a:r>
                        <a:rPr lang="en-US" sz="600" b="0" i="0" u="none" strike="noStrike">
                          <a:solidFill>
                            <a:srgbClr val="000000"/>
                          </a:solidFill>
                          <a:effectLst/>
                          <a:latin typeface="Calibri" panose="020F0502020204030204" pitchFamily="34" charset="0"/>
                        </a:rPr>
                        <a:t>Consumer surveys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Yes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Kantar</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Consumer demographics and preferences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-Brand perception, Penetration, </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Drinking Moment(Occasion), Drink Choice</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 for Age, Income, ..</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F18 &amp; F19</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Key variables like Ethnicity and other demographics are not available</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Implementation in progress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-replicating ethnicity distributions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 of income and gender from population data</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16th August</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7435443"/>
                  </a:ext>
                </a:extLst>
              </a:tr>
              <a:tr h="514402">
                <a:tc rowSpan="2">
                  <a:txBody>
                    <a:bodyPr/>
                    <a:lstStyle/>
                    <a:p>
                      <a:pPr algn="ctr" fontAlgn="ctr"/>
                      <a:r>
                        <a:rPr lang="en-US" sz="600" b="0" i="0" u="none" strike="noStrike">
                          <a:solidFill>
                            <a:srgbClr val="000000"/>
                          </a:solidFill>
                          <a:effectLst/>
                          <a:latin typeface="Calibri" panose="020F0502020204030204" pitchFamily="34" charset="0"/>
                        </a:rPr>
                        <a:t>Sales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Yes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Scan</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Alcohol Sales and price(with promotions) for Diageo and others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Jan 2016- Jan 2019</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Sales channel is not available</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Implementation in progress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-identifying relationships with other data elements and building connections in the network</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16th August</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2523462"/>
                  </a:ext>
                </a:extLst>
              </a:tr>
              <a:tr h="263507">
                <a:tc vMerge="1">
                  <a:txBody>
                    <a:bodyPr/>
                    <a:lstStyle/>
                    <a:p>
                      <a:endParaRPr lang="en-US"/>
                    </a:p>
                  </a:txBody>
                  <a:tcPr/>
                </a:tc>
                <a:tc>
                  <a:txBody>
                    <a:bodyPr/>
                    <a:lstStyle/>
                    <a:p>
                      <a:pPr algn="ctr" fontAlgn="ctr"/>
                      <a:r>
                        <a:rPr lang="en-US" sz="600" b="0" i="0" u="none" strike="noStrike">
                          <a:solidFill>
                            <a:srgbClr val="000000"/>
                          </a:solidFill>
                          <a:effectLst/>
                          <a:latin typeface="Calibri" panose="020F0502020204030204" pitchFamily="34" charset="0"/>
                        </a:rPr>
                        <a:t>Yes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Depletions</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Stock depletions to retailers - sales and volume</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Jan 2016 - Dec 2018</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Implementation in progress</a:t>
                      </a:r>
                      <a:br>
                        <a:rPr lang="en-US" sz="600" b="0" i="0" u="none" strike="noStrike">
                          <a:solidFill>
                            <a:srgbClr val="000000"/>
                          </a:solidFill>
                          <a:effectLst/>
                          <a:latin typeface="Calibri" panose="020F0502020204030204" pitchFamily="34" charset="0"/>
                        </a:rPr>
                      </a:br>
                      <a:r>
                        <a:rPr lang="en-US" sz="600" b="0" i="0" u="none" strike="noStrike">
                          <a:solidFill>
                            <a:srgbClr val="000000"/>
                          </a:solidFill>
                          <a:effectLst/>
                          <a:latin typeface="Calibri" panose="020F0502020204030204" pitchFamily="34" charset="0"/>
                        </a:rPr>
                        <a:t>-as proxy for Availability</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9th August</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867369"/>
                  </a:ext>
                </a:extLst>
              </a:tr>
              <a:tr h="180626">
                <a:tc rowSpan="2">
                  <a:txBody>
                    <a:bodyPr/>
                    <a:lstStyle/>
                    <a:p>
                      <a:pPr algn="ctr" fontAlgn="ctr"/>
                      <a:r>
                        <a:rPr lang="en-US" sz="600" b="0" i="0" u="none" strike="noStrike">
                          <a:solidFill>
                            <a:srgbClr val="000000"/>
                          </a:solidFill>
                          <a:effectLst/>
                          <a:latin typeface="Calibri" panose="020F0502020204030204" pitchFamily="34" charset="0"/>
                        </a:rPr>
                        <a:t>Promotions/Campaigns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Yes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ATL(Roy Morgan)</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Media spend - share of voice</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Nov 2014 - Dec 2018</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Require clarity on spend</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Implementation in progress</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panose="020F0502020204030204" pitchFamily="34" charset="0"/>
                        </a:rPr>
                        <a:t>16th August</a:t>
                      </a:r>
                    </a:p>
                  </a:txBody>
                  <a:tcPr marL="4830" marR="4830" marT="48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900964"/>
                  </a:ext>
                </a:extLst>
              </a:tr>
              <a:tr h="180626">
                <a:tc vMerge="1">
                  <a:txBody>
                    <a:bodyPr/>
                    <a:lstStyle/>
                    <a:p>
                      <a:endParaRPr lang="en-US"/>
                    </a:p>
                  </a:txBody>
                  <a:tcPr/>
                </a:tc>
                <a:tc>
                  <a:txBody>
                    <a:bodyPr/>
                    <a:lstStyle/>
                    <a:p>
                      <a:pPr algn="ctr" fontAlgn="ctr"/>
                      <a:r>
                        <a:rPr lang="en-US" sz="600" b="0" i="0" u="none" strike="noStrike">
                          <a:solidFill>
                            <a:srgbClr val="000000"/>
                          </a:solidFill>
                          <a:effectLst/>
                          <a:latin typeface="Calibri" panose="020F0502020204030204" pitchFamily="34" charset="0"/>
                        </a:rPr>
                        <a:t>Yes</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BTL</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Promotions at store/SKU level</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June 2018 - Oct 2019</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Coverage is less, Region is not available</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panose="020F0502020204030204" pitchFamily="34" charset="0"/>
                        </a:rPr>
                        <a:t>-</a:t>
                      </a:r>
                    </a:p>
                  </a:txBody>
                  <a:tcPr marL="4830" marR="4830" marT="48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870188"/>
                  </a:ext>
                </a:extLst>
              </a:tr>
              <a:tr h="180626">
                <a:tc>
                  <a:txBody>
                    <a:bodyPr/>
                    <a:lstStyle/>
                    <a:p>
                      <a:pPr algn="ctr" fontAlgn="ctr"/>
                      <a:r>
                        <a:rPr lang="en-US" sz="600" b="0" i="0" u="none" strike="noStrike">
                          <a:solidFill>
                            <a:srgbClr val="000000"/>
                          </a:solidFill>
                          <a:effectLst/>
                          <a:latin typeface="Calibri" panose="020F0502020204030204" pitchFamily="34" charset="0"/>
                        </a:rPr>
                        <a:t>Talkability/buzz</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No</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Sprinklr</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a:t>
                      </a:r>
                    </a:p>
                  </a:txBody>
                  <a:tcPr marL="4830" marR="4830" marT="48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600" b="0" i="0" u="none" strike="noStrike">
                          <a:solidFill>
                            <a:srgbClr val="000000"/>
                          </a:solidFill>
                          <a:effectLst/>
                          <a:latin typeface="Calibri" panose="020F0502020204030204" pitchFamily="34" charset="0"/>
                        </a:rPr>
                        <a:t>-</a:t>
                      </a:r>
                    </a:p>
                  </a:txBody>
                  <a:tcPr marL="4830" marR="4830" marT="48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201429"/>
                  </a:ext>
                </a:extLst>
              </a:tr>
              <a:tr h="243950">
                <a:tc>
                  <a:txBody>
                    <a:bodyPr/>
                    <a:lstStyle/>
                    <a:p>
                      <a:pPr algn="ctr" fontAlgn="ctr"/>
                      <a:endParaRPr lang="en-US" sz="600" b="0" i="0" u="none" strike="noStrike">
                        <a:solidFill>
                          <a:srgbClr val="000000"/>
                        </a:solidFill>
                        <a:effectLst/>
                        <a:latin typeface="Calibri" panose="020F0502020204030204" pitchFamily="34" charset="0"/>
                      </a:endParaRPr>
                    </a:p>
                  </a:txBody>
                  <a:tcPr marL="4830" marR="4830" marT="483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830" marR="4830" marT="483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830" marR="4830" marT="483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830" marR="4830" marT="4830" marB="0" anchor="b">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l" fontAlgn="ctr"/>
                      <a:r>
                        <a:rPr lang="en-US" sz="600" b="0" i="0" u="none" strike="noStrike" dirty="0">
                          <a:solidFill>
                            <a:srgbClr val="000000"/>
                          </a:solidFill>
                          <a:effectLst/>
                          <a:latin typeface="Calibri" panose="020F0502020204030204" pitchFamily="34" charset="0"/>
                        </a:rPr>
                        <a:t>*Require 2016-2018 data for analysis</a:t>
                      </a:r>
                    </a:p>
                    <a:p>
                      <a:pPr algn="l" fontAlgn="ctr"/>
                      <a:r>
                        <a:rPr lang="en-US" sz="600" b="0" i="0" u="none" strike="noStrike" dirty="0">
                          <a:solidFill>
                            <a:srgbClr val="000000"/>
                          </a:solidFill>
                          <a:effectLst/>
                          <a:latin typeface="Calibri" panose="020F0502020204030204" pitchFamily="34" charset="0"/>
                        </a:rPr>
                        <a:t>   -BTL is not fully available, to be procured</a:t>
                      </a:r>
                    </a:p>
                  </a:txBody>
                  <a:tcPr marL="4830" marR="4830" marT="483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gridSpan="2">
                  <a:txBody>
                    <a:bodyPr/>
                    <a:lstStyle/>
                    <a:p>
                      <a:pPr algn="l" fontAlgn="ctr"/>
                      <a:r>
                        <a:rPr lang="en-US" sz="600" b="0" i="0" u="none" strike="noStrike" dirty="0">
                          <a:solidFill>
                            <a:srgbClr val="000000"/>
                          </a:solidFill>
                          <a:effectLst/>
                          <a:latin typeface="Calibri" panose="020F0502020204030204" pitchFamily="34" charset="0"/>
                        </a:rPr>
                        <a:t>Implementation - Preparing and exploring data, identifying value and plug into model</a:t>
                      </a:r>
                    </a:p>
                  </a:txBody>
                  <a:tcPr marL="4830" marR="4830" marT="483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977643649"/>
                  </a:ext>
                </a:extLst>
              </a:tr>
            </a:tbl>
          </a:graphicData>
        </a:graphic>
      </p:graphicFrame>
    </p:spTree>
    <p:extLst>
      <p:ext uri="{BB962C8B-B14F-4D97-AF65-F5344CB8AC3E}">
        <p14:creationId xmlns:p14="http://schemas.microsoft.com/office/powerpoint/2010/main" val="2746130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Aus EDGE Commercial </a:t>
            </a:r>
            <a:r>
              <a:rPr lang="en-US" dirty="0">
                <a:solidFill>
                  <a:srgbClr val="A60034"/>
                </a:solidFill>
              </a:rPr>
              <a:t>Data Sources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7316272"/>
              </p:ext>
            </p:extLst>
          </p:nvPr>
        </p:nvGraphicFramePr>
        <p:xfrm>
          <a:off x="198674" y="675259"/>
          <a:ext cx="8600175" cy="4396264"/>
        </p:xfrm>
        <a:graphic>
          <a:graphicData uri="http://schemas.openxmlformats.org/drawingml/2006/table">
            <a:tbl>
              <a:tblPr firstRow="1" bandRow="1">
                <a:tableStyleId>{BC89EF96-8CEA-46FF-86C4-4CE0E7609802}</a:tableStyleId>
              </a:tblPr>
              <a:tblGrid>
                <a:gridCol w="321310">
                  <a:extLst>
                    <a:ext uri="{9D8B030D-6E8A-4147-A177-3AD203B41FA5}">
                      <a16:colId xmlns:a16="http://schemas.microsoft.com/office/drawing/2014/main" val="20000"/>
                    </a:ext>
                  </a:extLst>
                </a:gridCol>
                <a:gridCol w="1008359">
                  <a:extLst>
                    <a:ext uri="{9D8B030D-6E8A-4147-A177-3AD203B41FA5}">
                      <a16:colId xmlns:a16="http://schemas.microsoft.com/office/drawing/2014/main" val="20001"/>
                    </a:ext>
                  </a:extLst>
                </a:gridCol>
                <a:gridCol w="643572">
                  <a:extLst>
                    <a:ext uri="{9D8B030D-6E8A-4147-A177-3AD203B41FA5}">
                      <a16:colId xmlns:a16="http://schemas.microsoft.com/office/drawing/2014/main" val="20006"/>
                    </a:ext>
                  </a:extLst>
                </a:gridCol>
                <a:gridCol w="1177346">
                  <a:extLst>
                    <a:ext uri="{9D8B030D-6E8A-4147-A177-3AD203B41FA5}">
                      <a16:colId xmlns:a16="http://schemas.microsoft.com/office/drawing/2014/main" val="20002"/>
                    </a:ext>
                  </a:extLst>
                </a:gridCol>
                <a:gridCol w="1058421">
                  <a:extLst>
                    <a:ext uri="{9D8B030D-6E8A-4147-A177-3AD203B41FA5}">
                      <a16:colId xmlns:a16="http://schemas.microsoft.com/office/drawing/2014/main" val="20003"/>
                    </a:ext>
                  </a:extLst>
                </a:gridCol>
                <a:gridCol w="1390247">
                  <a:extLst>
                    <a:ext uri="{9D8B030D-6E8A-4147-A177-3AD203B41FA5}">
                      <a16:colId xmlns:a16="http://schemas.microsoft.com/office/drawing/2014/main" val="20004"/>
                    </a:ext>
                  </a:extLst>
                </a:gridCol>
                <a:gridCol w="687711">
                  <a:extLst>
                    <a:ext uri="{9D8B030D-6E8A-4147-A177-3AD203B41FA5}">
                      <a16:colId xmlns:a16="http://schemas.microsoft.com/office/drawing/2014/main" val="20005"/>
                    </a:ext>
                  </a:extLst>
                </a:gridCol>
                <a:gridCol w="1125345">
                  <a:extLst>
                    <a:ext uri="{9D8B030D-6E8A-4147-A177-3AD203B41FA5}">
                      <a16:colId xmlns:a16="http://schemas.microsoft.com/office/drawing/2014/main" val="20007"/>
                    </a:ext>
                  </a:extLst>
                </a:gridCol>
                <a:gridCol w="1187864">
                  <a:extLst>
                    <a:ext uri="{9D8B030D-6E8A-4147-A177-3AD203B41FA5}">
                      <a16:colId xmlns:a16="http://schemas.microsoft.com/office/drawing/2014/main" val="20008"/>
                    </a:ext>
                  </a:extLst>
                </a:gridCol>
              </a:tblGrid>
              <a:tr h="342900">
                <a:tc>
                  <a:txBody>
                    <a:bodyPr/>
                    <a:lstStyle/>
                    <a:p>
                      <a:pPr algn="ctr"/>
                      <a:r>
                        <a:rPr lang="en-US" sz="900" dirty="0"/>
                        <a:t>Ref</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Data</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Data</a:t>
                      </a:r>
                      <a:r>
                        <a:rPr lang="en-US" sz="900" baseline="0" dirty="0"/>
                        <a:t> Type</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Data Sources</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Contacts</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Status</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Time Granularity</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Data Vintage</a:t>
                      </a:r>
                      <a:endParaRPr lang="en-US" sz="900" dirty="0">
                        <a:latin typeface="+mn-lt"/>
                        <a:cs typeface="Arial" panose="020B0604020202020204" pitchFamily="34" charset="0"/>
                      </a:endParaRPr>
                    </a:p>
                  </a:txBody>
                  <a:tcPr marL="68580" marR="68580" marT="34290" marB="34290" anchor="ctr"/>
                </a:tc>
                <a:tc>
                  <a:txBody>
                    <a:bodyPr/>
                    <a:lstStyle/>
                    <a:p>
                      <a:pPr algn="ctr"/>
                      <a:r>
                        <a:rPr lang="en-US" sz="900" dirty="0"/>
                        <a:t>Data Source used in</a:t>
                      </a:r>
                      <a:r>
                        <a:rPr lang="en-US" sz="900" baseline="0" dirty="0"/>
                        <a:t> US</a:t>
                      </a:r>
                      <a:endParaRPr lang="en-US" sz="900" baseline="0" dirty="0">
                        <a:latin typeface="+mn-lt"/>
                        <a:cs typeface="Arial" panose="020B0604020202020204" pitchFamily="34" charset="0"/>
                      </a:endParaRPr>
                    </a:p>
                  </a:txBody>
                  <a:tcPr marL="68580" marR="68580" marT="34290" marB="34290" anchor="ctr"/>
                </a:tc>
                <a:extLst>
                  <a:ext uri="{0D108BD9-81ED-4DB2-BD59-A6C34878D82A}">
                    <a16:rowId xmlns:a16="http://schemas.microsoft.com/office/drawing/2014/main" val="10000"/>
                  </a:ext>
                </a:extLst>
              </a:tr>
              <a:tr h="411480">
                <a:tc>
                  <a:txBody>
                    <a:bodyPr/>
                    <a:lstStyle/>
                    <a:p>
                      <a:pPr marL="0" algn="ctr" defTabSz="914400" rtl="0" eaLnBrk="1" latinLnBrk="0" hangingPunct="1"/>
                      <a:r>
                        <a:rPr lang="en-US" sz="900" kern="1200" dirty="0"/>
                        <a:t>1</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Depletions</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Internal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SAP BW</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a:spcBef>
                          <a:spcPts val="0"/>
                        </a:spcBef>
                        <a:spcAft>
                          <a:spcPts val="0"/>
                        </a:spcAft>
                      </a:pPr>
                      <a:r>
                        <a:rPr lang="en-US" sz="900" dirty="0">
                          <a:effectLst/>
                        </a:rPr>
                        <a:t>Andrew Dewar and Jessica</a:t>
                      </a:r>
                      <a:r>
                        <a:rPr lang="en-US" sz="900" baseline="0" dirty="0">
                          <a:effectLst/>
                        </a:rPr>
                        <a:t> Dixon</a:t>
                      </a:r>
                      <a:endParaRPr lang="en-US" sz="900" dirty="0">
                        <a:effectLst/>
                        <a:latin typeface="+mn-lt"/>
                        <a:ea typeface="Calibri" panose="020F0502020204030204" pitchFamily="34" charset="0"/>
                      </a:endParaRPr>
                    </a:p>
                  </a:txBody>
                  <a:tcPr marL="68580" marR="68580" marT="7144" marB="68580"/>
                </a:tc>
                <a:tc>
                  <a:txBody>
                    <a:bodyPr/>
                    <a:lstStyle/>
                    <a:p>
                      <a:pPr marL="0" indent="0" algn="l">
                        <a:spcBef>
                          <a:spcPts val="200"/>
                        </a:spcBef>
                        <a:spcAft>
                          <a:spcPts val="200"/>
                        </a:spcAft>
                        <a:buFontTx/>
                        <a:buNone/>
                      </a:pPr>
                      <a:r>
                        <a:rPr lang="en-US" sz="900" kern="1200" dirty="0"/>
                        <a:t>AA team got access</a:t>
                      </a:r>
                      <a:r>
                        <a:rPr lang="en-US" sz="900" kern="1200" baseline="0" dirty="0"/>
                        <a:t> to SAP BW and prepared the data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a:spcBef>
                          <a:spcPts val="200"/>
                        </a:spcBef>
                        <a:spcAft>
                          <a:spcPts val="200"/>
                        </a:spcAft>
                        <a:buFontTx/>
                        <a:buNone/>
                      </a:pPr>
                      <a:r>
                        <a:rPr lang="en-US" sz="900" kern="1200" dirty="0"/>
                        <a:t>Monthly</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a:spcBef>
                          <a:spcPts val="200"/>
                        </a:spcBef>
                        <a:spcAft>
                          <a:spcPts val="200"/>
                        </a:spcAft>
                        <a:buFontTx/>
                        <a:buNone/>
                      </a:pPr>
                      <a:r>
                        <a:rPr lang="en-US" sz="900" kern="1200" dirty="0"/>
                        <a:t>3 years ending Dec’18</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a:spcBef>
                          <a:spcPts val="200"/>
                        </a:spcBef>
                        <a:spcAft>
                          <a:spcPts val="200"/>
                        </a:spcAft>
                        <a:buFontTx/>
                        <a:buNone/>
                      </a:pPr>
                      <a:r>
                        <a:rPr lang="en-US" sz="900" kern="1200" dirty="0"/>
                        <a:t>R4 daily level depletions data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1"/>
                  </a:ext>
                </a:extLst>
              </a:tr>
              <a:tr h="411480">
                <a:tc>
                  <a:txBody>
                    <a:bodyPr/>
                    <a:lstStyle/>
                    <a:p>
                      <a:pPr marL="0" algn="ctr" defTabSz="914400" rtl="0" eaLnBrk="1" latinLnBrk="0" hangingPunct="1"/>
                      <a:r>
                        <a:rPr lang="en-US" sz="900" kern="1200" dirty="0"/>
                        <a:t>2</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Product Master</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Internal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SAP BW/SMR7</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rPr>
                        <a:t>Andrew Dewar</a:t>
                      </a:r>
                      <a:endParaRPr lang="en-US" sz="900" dirty="0">
                        <a:effectLst/>
                        <a:latin typeface="+mn-lt"/>
                        <a:ea typeface="Calibri" panose="020F0502020204030204" pitchFamily="34" charset="0"/>
                      </a:endParaRPr>
                    </a:p>
                  </a:txBody>
                  <a:tcPr marL="68580" marR="68580" marT="7144" marB="68580"/>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SMR7 friends file shared by Jessica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endParaRPr lang="en-US" sz="1400" dirty="0"/>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R4 product master</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2"/>
                  </a:ext>
                </a:extLst>
              </a:tr>
              <a:tr h="411480">
                <a:tc>
                  <a:txBody>
                    <a:bodyPr/>
                    <a:lstStyle/>
                    <a:p>
                      <a:pPr marL="0" algn="ctr" defTabSz="914400" rtl="0" eaLnBrk="1" latinLnBrk="0" hangingPunct="1"/>
                      <a:r>
                        <a:rPr lang="en-US" sz="900" kern="1200" dirty="0"/>
                        <a:t>3</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Outlet Firmographic </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External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CHD</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rPr>
                        <a:t>Paul Gribbell from CHD</a:t>
                      </a:r>
                      <a:endParaRPr lang="en-US" sz="900" dirty="0">
                        <a:effectLst/>
                        <a:latin typeface="+mn-lt"/>
                        <a:ea typeface="Calibri" panose="020F0502020204030204" pitchFamily="34" charset="0"/>
                      </a:endParaRPr>
                    </a:p>
                  </a:txBody>
                  <a:tcPr marL="68580" marR="68580" marT="7144" marB="68580"/>
                </a:tc>
                <a:tc>
                  <a:txBody>
                    <a:bodyPr/>
                    <a:lstStyle/>
                    <a:p>
                      <a:pPr marL="0" indent="0" algn="l">
                        <a:spcBef>
                          <a:spcPts val="200"/>
                        </a:spcBef>
                        <a:spcAft>
                          <a:spcPts val="200"/>
                        </a:spcAft>
                        <a:buFontTx/>
                        <a:buNone/>
                      </a:pPr>
                      <a:r>
                        <a:rPr lang="en-US" sz="900" kern="1200" dirty="0"/>
                        <a:t>Received data from CHD</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a:spcBef>
                          <a:spcPts val="200"/>
                        </a:spcBef>
                        <a:spcAft>
                          <a:spcPts val="200"/>
                        </a:spcAft>
                        <a:buFontTx/>
                        <a:buNone/>
                      </a:pPr>
                      <a:r>
                        <a:rPr lang="en-US" sz="900" kern="1200" dirty="0"/>
                        <a:t>-</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a:spcBef>
                          <a:spcPts val="200"/>
                        </a:spcBef>
                        <a:spcAft>
                          <a:spcPts val="200"/>
                        </a:spcAft>
                        <a:buFontTx/>
                        <a:buNone/>
                      </a:pPr>
                      <a:r>
                        <a:rPr lang="en-US" sz="900" kern="1200" dirty="0"/>
                        <a:t>Latest 2018 data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a:spcBef>
                          <a:spcPts val="200"/>
                        </a:spcBef>
                        <a:spcAft>
                          <a:spcPts val="200"/>
                        </a:spcAft>
                        <a:buFontTx/>
                        <a:buNone/>
                      </a:pPr>
                      <a:r>
                        <a:rPr lang="en-US" sz="900" kern="1200" dirty="0"/>
                        <a:t>TDLINX outlet master</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3"/>
                  </a:ext>
                </a:extLst>
              </a:tr>
              <a:tr h="548640">
                <a:tc>
                  <a:txBody>
                    <a:bodyPr/>
                    <a:lstStyle/>
                    <a:p>
                      <a:pPr marL="0" algn="ctr" defTabSz="914400" rtl="0" eaLnBrk="1" latinLnBrk="0" hangingPunct="1"/>
                      <a:r>
                        <a:rPr lang="en-US" sz="900" kern="1200" dirty="0"/>
                        <a:t>4</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TRAX Retail Execution Audits </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Internal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Exists in TRAX database</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rPr>
                        <a:t>Contact</a:t>
                      </a:r>
                      <a:r>
                        <a:rPr lang="en-US" sz="900" baseline="0" dirty="0">
                          <a:effectLst/>
                        </a:rPr>
                        <a:t> William White and Giovanni</a:t>
                      </a:r>
                      <a:endParaRPr lang="en-US" sz="900" dirty="0">
                        <a:effectLst/>
                      </a:endParaRPr>
                    </a:p>
                    <a:p>
                      <a:pPr marL="0" marR="0">
                        <a:spcBef>
                          <a:spcPts val="0"/>
                        </a:spcBef>
                        <a:spcAft>
                          <a:spcPts val="0"/>
                        </a:spcAft>
                      </a:pPr>
                      <a:endParaRPr lang="en-US" sz="900" dirty="0">
                        <a:effectLst/>
                        <a:latin typeface="+mn-lt"/>
                        <a:ea typeface="Calibri" panose="020F0502020204030204" pitchFamily="34" charset="0"/>
                      </a:endParaRPr>
                    </a:p>
                  </a:txBody>
                  <a:tcPr marL="68580" marR="68580" marT="7144" marB="68580"/>
                </a:tc>
                <a:tc>
                  <a:txBody>
                    <a:bodyPr/>
                    <a:lstStyle/>
                    <a:p>
                      <a:pPr marL="0" indent="0" algn="l" defTabSz="914400" rtl="0" eaLnBrk="1" latinLnBrk="0" hangingPunct="1">
                        <a:spcBef>
                          <a:spcPts val="200"/>
                        </a:spcBef>
                        <a:spcAft>
                          <a:spcPts val="200"/>
                        </a:spcAft>
                        <a:buFontTx/>
                        <a:buNone/>
                      </a:pPr>
                      <a:r>
                        <a:rPr lang="en-US" sz="900" kern="1200" dirty="0"/>
                        <a:t>2 yrs worth of data.. Not to global names and standards</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defTabSz="914400" rtl="0" eaLnBrk="1" latinLnBrk="0" hangingPunct="1">
                        <a:spcBef>
                          <a:spcPts val="200"/>
                        </a:spcBef>
                        <a:spcAft>
                          <a:spcPts val="200"/>
                        </a:spcAft>
                        <a:buFontTx/>
                        <a:buNone/>
                      </a:pPr>
                      <a:r>
                        <a:rPr lang="en-US" sz="900" kern="1200" dirty="0"/>
                        <a:t>Daily</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defTabSz="914400" rtl="0" eaLnBrk="1" latinLnBrk="0" hangingPunct="1">
                        <a:spcBef>
                          <a:spcPts val="200"/>
                        </a:spcBef>
                        <a:spcAft>
                          <a:spcPts val="200"/>
                        </a:spcAft>
                        <a:buFontTx/>
                        <a:buNone/>
                      </a:pPr>
                      <a:r>
                        <a:rPr lang="en-US" sz="900" kern="1200" dirty="0"/>
                        <a:t>2 years</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defTabSz="914400" rtl="0" eaLnBrk="1" latinLnBrk="0" hangingPunct="1">
                        <a:spcBef>
                          <a:spcPts val="200"/>
                        </a:spcBef>
                        <a:spcAft>
                          <a:spcPts val="200"/>
                        </a:spcAft>
                        <a:buFontTx/>
                        <a:buNone/>
                      </a:pPr>
                      <a:r>
                        <a:rPr lang="en-US" sz="900" kern="1200" dirty="0"/>
                        <a:t>Not Available (We had GoSpot Check data for activations)</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4"/>
                  </a:ext>
                </a:extLst>
              </a:tr>
              <a:tr h="411480">
                <a:tc>
                  <a:txBody>
                    <a:bodyPr/>
                    <a:lstStyle/>
                    <a:p>
                      <a:pPr marL="0" algn="ctr" defTabSz="914400" rtl="0" eaLnBrk="1" latinLnBrk="0" hangingPunct="1"/>
                      <a:r>
                        <a:rPr lang="en-US" sz="900" kern="1200" dirty="0"/>
                        <a:t>5</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Customer Master</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Internal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SMR7 outlet master (Friends file)</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a:spcBef>
                          <a:spcPts val="0"/>
                        </a:spcBef>
                        <a:spcAft>
                          <a:spcPts val="0"/>
                        </a:spcAft>
                      </a:pPr>
                      <a:r>
                        <a:rPr lang="en-US" sz="900" dirty="0">
                          <a:effectLst/>
                        </a:rPr>
                        <a:t>Jessica Dixon</a:t>
                      </a:r>
                      <a:endParaRPr lang="en-US" sz="900" dirty="0">
                        <a:effectLst/>
                        <a:latin typeface="+mn-lt"/>
                        <a:ea typeface="Calibri" panose="020F0502020204030204" pitchFamily="34" charset="0"/>
                      </a:endParaRPr>
                    </a:p>
                  </a:txBody>
                  <a:tcPr marL="68580" marR="68580" marT="7144" marB="68580"/>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SMR7 Outlet master data shared by Jessica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defTabSz="914400" rtl="0" eaLnBrk="1" latinLnBrk="0" hangingPunct="1">
                        <a:spcBef>
                          <a:spcPts val="200"/>
                        </a:spcBef>
                        <a:spcAft>
                          <a:spcPts val="200"/>
                        </a:spcAft>
                        <a:buFontTx/>
                        <a:buNone/>
                      </a:pPr>
                      <a:r>
                        <a:rPr lang="en-US" sz="900" kern="1200" dirty="0"/>
                        <a:t>-</a:t>
                      </a:r>
                      <a:endParaRPr lang="en-US" sz="900" i="1"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defTabSz="914400" rtl="0" eaLnBrk="1" latinLnBrk="0" hangingPunct="1">
                        <a:spcBef>
                          <a:spcPts val="200"/>
                        </a:spcBef>
                        <a:spcAft>
                          <a:spcPts val="200"/>
                        </a:spcAft>
                        <a:buFontTx/>
                        <a:buNone/>
                      </a:pPr>
                      <a:r>
                        <a:rPr lang="en-US" sz="900" kern="1200" dirty="0"/>
                        <a:t>-</a:t>
                      </a:r>
                      <a:endParaRPr lang="en-US" sz="900" i="1"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indent="0" algn="l" defTabSz="914400" rtl="0" eaLnBrk="1" latinLnBrk="0" hangingPunct="1">
                        <a:spcBef>
                          <a:spcPts val="200"/>
                        </a:spcBef>
                        <a:spcAft>
                          <a:spcPts val="200"/>
                        </a:spcAft>
                        <a:buFontTx/>
                        <a:buNone/>
                      </a:pPr>
                      <a:r>
                        <a:rPr lang="en-US" sz="900" kern="1200" dirty="0"/>
                        <a:t>NA</a:t>
                      </a:r>
                      <a:endParaRPr lang="en-US" sz="900" i="1"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5"/>
                  </a:ext>
                </a:extLst>
              </a:tr>
              <a:tr h="411480">
                <a:tc>
                  <a:txBody>
                    <a:bodyPr/>
                    <a:lstStyle/>
                    <a:p>
                      <a:pPr marL="0" algn="ctr" defTabSz="914400" rtl="0" eaLnBrk="1" latinLnBrk="0" hangingPunct="1"/>
                      <a:r>
                        <a:rPr lang="en-US" sz="900" kern="1200" dirty="0"/>
                        <a:t>6</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Activation data </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Internal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Game</a:t>
                      </a:r>
                      <a:r>
                        <a:rPr lang="en-US" sz="900" kern="1200" baseline="0" dirty="0">
                          <a:effectLst/>
                        </a:rPr>
                        <a:t> Tracker data</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a:spcBef>
                          <a:spcPts val="0"/>
                        </a:spcBef>
                        <a:spcAft>
                          <a:spcPts val="0"/>
                        </a:spcAft>
                      </a:pPr>
                      <a:r>
                        <a:rPr lang="en-US" sz="900" dirty="0">
                          <a:effectLst/>
                        </a:rPr>
                        <a:t>Geoff Hill</a:t>
                      </a:r>
                      <a:endParaRPr lang="en-US" sz="900" dirty="0">
                        <a:effectLst/>
                        <a:latin typeface="+mn-lt"/>
                        <a:ea typeface="Calibri" panose="020F0502020204030204" pitchFamily="34" charset="0"/>
                      </a:endParaRPr>
                    </a:p>
                  </a:txBody>
                  <a:tcPr marL="68580" marR="68580" marT="7144" marB="68580"/>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Game Tracker data shared by Geoff</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Weekly</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1 year</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NA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6"/>
                  </a:ext>
                </a:extLst>
              </a:tr>
              <a:tr h="411480">
                <a:tc>
                  <a:txBody>
                    <a:bodyPr/>
                    <a:lstStyle/>
                    <a:p>
                      <a:pPr marL="0" algn="ctr" defTabSz="914400" rtl="0" eaLnBrk="1" latinLnBrk="0" hangingPunct="1"/>
                      <a:r>
                        <a:rPr lang="en-US" sz="900" kern="1200" dirty="0"/>
                        <a:t>7</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Sales resource data</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Internal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Calls &amp; Coverage data</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a:spcBef>
                          <a:spcPts val="0"/>
                        </a:spcBef>
                        <a:spcAft>
                          <a:spcPts val="0"/>
                        </a:spcAft>
                      </a:pPr>
                      <a:r>
                        <a:rPr lang="en-US" sz="900" dirty="0">
                          <a:effectLst/>
                        </a:rPr>
                        <a:t>Geoff Hill</a:t>
                      </a:r>
                      <a:endParaRPr lang="en-US" sz="900" dirty="0">
                        <a:effectLst/>
                        <a:latin typeface="+mn-lt"/>
                        <a:ea typeface="Calibri" panose="020F0502020204030204" pitchFamily="34" charset="0"/>
                      </a:endParaRPr>
                    </a:p>
                  </a:txBody>
                  <a:tcPr marL="68580" marR="68580" marT="7144" marB="68580"/>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C&amp;C data shared by Geoff</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Weekly</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1 year</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9"/>
                  </a:ext>
                </a:extLst>
              </a:tr>
              <a:tr h="411480">
                <a:tc>
                  <a:txBody>
                    <a:bodyPr/>
                    <a:lstStyle/>
                    <a:p>
                      <a:pPr marL="0" algn="ctr" defTabSz="914400" rtl="0" eaLnBrk="1" latinLnBrk="0" hangingPunct="1"/>
                      <a:r>
                        <a:rPr lang="en-US" sz="900" kern="1200" dirty="0"/>
                        <a:t>7</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POS Purchasing / Competitive </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External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IRI</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a:spcBef>
                          <a:spcPts val="0"/>
                        </a:spcBef>
                        <a:spcAft>
                          <a:spcPts val="0"/>
                        </a:spcAft>
                      </a:pPr>
                      <a:r>
                        <a:rPr lang="en-US" sz="900" dirty="0">
                          <a:effectLst/>
                        </a:rPr>
                        <a:t>Andrew Dewar</a:t>
                      </a:r>
                      <a:endParaRPr lang="en-US" sz="900" dirty="0">
                        <a:effectLst/>
                        <a:latin typeface="+mn-lt"/>
                        <a:ea typeface="Calibri" panose="020F0502020204030204" pitchFamily="34" charset="0"/>
                      </a:endParaRPr>
                    </a:p>
                  </a:txBody>
                  <a:tcPr marL="68580" marR="68580" marT="7144" marB="68580"/>
                </a:tc>
                <a:tc>
                  <a:txBody>
                    <a:bodyPr/>
                    <a:lstStyle/>
                    <a:p>
                      <a:pPr marL="0" indent="0" algn="l">
                        <a:spcBef>
                          <a:spcPts val="200"/>
                        </a:spcBef>
                        <a:spcAft>
                          <a:spcPts val="200"/>
                        </a:spcAft>
                        <a:buFontTx/>
                        <a:buNone/>
                      </a:pPr>
                      <a:r>
                        <a:rPr lang="en-US" sz="900" kern="1200" dirty="0"/>
                        <a:t>Received latest</a:t>
                      </a:r>
                      <a:r>
                        <a:rPr lang="en-US" sz="900" kern="1200" baseline="0" dirty="0"/>
                        <a:t> Aztec data from Andrew</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gridSpan="2">
                  <a:txBody>
                    <a:bodyPr/>
                    <a:lstStyle/>
                    <a:p>
                      <a:pPr marL="0" indent="0" algn="l">
                        <a:spcBef>
                          <a:spcPts val="200"/>
                        </a:spcBef>
                        <a:spcAft>
                          <a:spcPts val="200"/>
                        </a:spcAft>
                        <a:buFontTx/>
                        <a:buNone/>
                      </a:pPr>
                      <a:r>
                        <a:rPr lang="en-US" sz="900" kern="1200" dirty="0"/>
                        <a:t>Wont</a:t>
                      </a:r>
                      <a:r>
                        <a:rPr lang="en-US" sz="900" kern="1200" baseline="0" dirty="0"/>
                        <a:t> be using since data is not at outlet level</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hMerge="1">
                  <a:txBody>
                    <a:bodyPr/>
                    <a:lstStyle/>
                    <a:p>
                      <a:endParaRPr lang="en-US"/>
                    </a:p>
                  </a:txBody>
                  <a:tcPr/>
                </a:tc>
                <a:tc>
                  <a:txBody>
                    <a:bodyPr/>
                    <a:lstStyle/>
                    <a:p>
                      <a:pPr marL="0" indent="0" algn="l">
                        <a:spcBef>
                          <a:spcPts val="200"/>
                        </a:spcBef>
                        <a:spcAft>
                          <a:spcPts val="200"/>
                        </a:spcAft>
                        <a:buFontTx/>
                        <a:buNone/>
                      </a:pPr>
                      <a:r>
                        <a:rPr lang="en-US" sz="900" kern="1200" dirty="0"/>
                        <a:t>NA</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7"/>
                  </a:ext>
                </a:extLst>
              </a:tr>
              <a:tr h="548640">
                <a:tc>
                  <a:txBody>
                    <a:bodyPr/>
                    <a:lstStyle/>
                    <a:p>
                      <a:pPr marL="0" algn="ctr" defTabSz="914400" rtl="0" eaLnBrk="1" latinLnBrk="0" hangingPunct="1"/>
                      <a:r>
                        <a:rPr lang="en-US" sz="900" kern="1200" dirty="0"/>
                        <a:t>8</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algn="l" defTabSz="914400" rtl="0" eaLnBrk="1" latinLnBrk="0" hangingPunct="1"/>
                      <a:r>
                        <a:rPr lang="en-US" sz="900" kern="1200" dirty="0"/>
                        <a:t>Consumer Demographic / Lifestyle</a:t>
                      </a:r>
                      <a:endParaRPr lang="en-US" sz="900" b="1" kern="1200" dirty="0">
                        <a:solidFill>
                          <a:schemeClr val="tx1">
                            <a:lumMod val="65000"/>
                            <a:lumOff val="35000"/>
                          </a:schemeClr>
                        </a:solidFill>
                        <a:latin typeface="+mn-lt"/>
                        <a:ea typeface="+mn-ea"/>
                        <a:cs typeface="Arial" panose="020B0604020202020204" pitchFamily="34" charset="0"/>
                      </a:endParaRPr>
                    </a:p>
                  </a:txBody>
                  <a:tcPr marL="68580" marR="68580" marT="68580" marB="68580"/>
                </a:tc>
                <a:tc>
                  <a:txBody>
                    <a:bodyPr/>
                    <a:lstStyle/>
                    <a:p>
                      <a:pPr marL="0" marR="0" lvl="0" indent="0">
                        <a:spcBef>
                          <a:spcPts val="0"/>
                        </a:spcBef>
                        <a:spcAft>
                          <a:spcPts val="0"/>
                        </a:spcAft>
                        <a:buFont typeface="Arial" panose="020B0604020202020204" pitchFamily="34" charset="0"/>
                        <a:buNone/>
                        <a:tabLst>
                          <a:tab pos="457200" algn="l"/>
                        </a:tabLst>
                      </a:pPr>
                      <a:r>
                        <a:rPr lang="en-US" sz="900" dirty="0">
                          <a:effectLst/>
                        </a:rPr>
                        <a:t>External</a:t>
                      </a:r>
                      <a:endParaRPr lang="en-US" sz="900" dirty="0">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lvl="0" indent="0" algn="l" defTabSz="914400" rtl="0" eaLnBrk="1" latinLnBrk="0" hangingPunct="1">
                        <a:spcBef>
                          <a:spcPts val="0"/>
                        </a:spcBef>
                        <a:spcAft>
                          <a:spcPts val="0"/>
                        </a:spcAft>
                        <a:buFont typeface="Arial" panose="020B0604020202020204" pitchFamily="34" charset="0"/>
                        <a:buNone/>
                        <a:tabLst>
                          <a:tab pos="457200" algn="l"/>
                        </a:tabLst>
                      </a:pPr>
                      <a:r>
                        <a:rPr lang="en-US" sz="900" kern="1200" dirty="0">
                          <a:effectLst/>
                        </a:rPr>
                        <a:t>Experian</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68580" marR="68580" marT="68580" marB="68580"/>
                </a:tc>
                <a:tc>
                  <a:txBody>
                    <a:bodyPr/>
                    <a:lstStyle/>
                    <a:p>
                      <a:pPr marL="0" marR="0">
                        <a:spcBef>
                          <a:spcPts val="0"/>
                        </a:spcBef>
                        <a:spcAft>
                          <a:spcPts val="0"/>
                        </a:spcAft>
                      </a:pPr>
                      <a:r>
                        <a:rPr lang="en-US" sz="900" dirty="0">
                          <a:effectLst/>
                        </a:rPr>
                        <a:t>AA team (Brian and Kajal)</a:t>
                      </a:r>
                      <a:endParaRPr lang="en-US" sz="900" dirty="0">
                        <a:effectLst/>
                        <a:latin typeface="+mn-lt"/>
                        <a:ea typeface="Calibri" panose="020F0502020204030204" pitchFamily="34" charset="0"/>
                      </a:endParaRPr>
                    </a:p>
                  </a:txBody>
                  <a:tcPr marL="68580" marR="68580" marT="7144" marB="68580"/>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Got access to Experian Alteryx tool</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2017 population projections done by Experian</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kern="1200" dirty="0"/>
                        <a:t>Experian Alteryx Tool</a:t>
                      </a:r>
                      <a:endParaRPr lang="en-US" sz="900" kern="1200" dirty="0">
                        <a:solidFill>
                          <a:schemeClr val="tx1">
                            <a:lumMod val="65000"/>
                            <a:lumOff val="35000"/>
                          </a:schemeClr>
                        </a:solidFill>
                        <a:latin typeface="+mn-lt"/>
                        <a:ea typeface="+mn-ea"/>
                        <a:cs typeface="Arial" panose="020B0604020202020204" pitchFamily="34" charset="0"/>
                      </a:endParaRPr>
                    </a:p>
                  </a:txBody>
                  <a:tcPr marL="68580" marR="68580" marT="68580" marB="6858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9606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14EBC9-595E-4BEE-B6F2-866908BEB8BB}"/>
              </a:ext>
            </a:extLst>
          </p:cNvPr>
          <p:cNvSpPr/>
          <p:nvPr/>
        </p:nvSpPr>
        <p:spPr>
          <a:xfrm>
            <a:off x="5876992" y="4375102"/>
            <a:ext cx="3107209" cy="553998"/>
          </a:xfrm>
          <a:prstGeom prst="rect">
            <a:avLst/>
          </a:prstGeom>
        </p:spPr>
        <p:txBody>
          <a:bodyPr wrap="square">
            <a:spAutoFit/>
          </a:bodyPr>
          <a:lstStyle/>
          <a:p>
            <a:r>
              <a:rPr lang="en-US" sz="1000" b="1" dirty="0">
                <a:solidFill>
                  <a:srgbClr val="000000"/>
                </a:solidFill>
                <a:latin typeface="Calibri" panose="020F0502020204030204" pitchFamily="34" charset="0"/>
              </a:rPr>
              <a:t>Resolution: Exploring workarounds for Sales Channel and </a:t>
            </a:r>
            <a:r>
              <a:rPr lang="en-US" sz="1000" b="1" dirty="0" err="1">
                <a:solidFill>
                  <a:srgbClr val="000000"/>
                </a:solidFill>
                <a:latin typeface="Calibri" panose="020F0502020204030204" pitchFamily="34" charset="0"/>
              </a:rPr>
              <a:t>Talkability</a:t>
            </a:r>
            <a:r>
              <a:rPr lang="en-US" sz="1000" b="1" dirty="0">
                <a:solidFill>
                  <a:srgbClr val="000000"/>
                </a:solidFill>
                <a:latin typeface="Calibri" panose="020F0502020204030204" pitchFamily="34" charset="0"/>
              </a:rPr>
              <a:t>/buzz with Kantar, Advance Analytics team and Diageo AUS Team</a:t>
            </a:r>
            <a:endParaRPr lang="en-US" sz="1000" b="1" dirty="0"/>
          </a:p>
        </p:txBody>
      </p:sp>
      <p:graphicFrame>
        <p:nvGraphicFramePr>
          <p:cNvPr id="7" name="Table 6">
            <a:extLst>
              <a:ext uri="{FF2B5EF4-FFF2-40B4-BE49-F238E27FC236}">
                <a16:creationId xmlns:a16="http://schemas.microsoft.com/office/drawing/2014/main" id="{0E08D022-31ED-41C5-B698-E70B472D3AA9}"/>
              </a:ext>
            </a:extLst>
          </p:cNvPr>
          <p:cNvGraphicFramePr>
            <a:graphicFrameLocks noGrp="1"/>
          </p:cNvGraphicFramePr>
          <p:nvPr>
            <p:extLst>
              <p:ext uri="{D42A27DB-BD31-4B8C-83A1-F6EECF244321}">
                <p14:modId xmlns:p14="http://schemas.microsoft.com/office/powerpoint/2010/main" val="3558928396"/>
              </p:ext>
            </p:extLst>
          </p:nvPr>
        </p:nvGraphicFramePr>
        <p:xfrm>
          <a:off x="176563" y="4375102"/>
          <a:ext cx="4434469" cy="695960"/>
        </p:xfrm>
        <a:graphic>
          <a:graphicData uri="http://schemas.openxmlformats.org/drawingml/2006/table">
            <a:tbl>
              <a:tblPr/>
              <a:tblGrid>
                <a:gridCol w="589154">
                  <a:extLst>
                    <a:ext uri="{9D8B030D-6E8A-4147-A177-3AD203B41FA5}">
                      <a16:colId xmlns:a16="http://schemas.microsoft.com/office/drawing/2014/main" val="3510482702"/>
                    </a:ext>
                  </a:extLst>
                </a:gridCol>
                <a:gridCol w="3845315">
                  <a:extLst>
                    <a:ext uri="{9D8B030D-6E8A-4147-A177-3AD203B41FA5}">
                      <a16:colId xmlns:a16="http://schemas.microsoft.com/office/drawing/2014/main" val="1560074170"/>
                    </a:ext>
                  </a:extLst>
                </a:gridCol>
              </a:tblGrid>
              <a:tr h="135997">
                <a:tc>
                  <a:txBody>
                    <a:bodyPr/>
                    <a:lstStyle/>
                    <a:p>
                      <a:pPr algn="ctr" fontAlgn="ctr"/>
                      <a:r>
                        <a:rPr lang="en-US" sz="1100" b="0" i="0" u="none" strike="noStrike">
                          <a:solidFill>
                            <a:srgbClr val="000000"/>
                          </a:solidFill>
                          <a:effectLst/>
                          <a:latin typeface="Calibri" panose="020F0502020204030204" pitchFamily="34" charset="0"/>
                        </a:rPr>
                        <a:t> </a:t>
                      </a:r>
                    </a:p>
                  </a:txBody>
                  <a:tcPr marL="6350" marR="6350" marT="6350" marB="0" anchor="ctr">
                    <a:lnL>
                      <a:noFill/>
                    </a:lnL>
                    <a:lnR>
                      <a:noFill/>
                    </a:lnR>
                    <a:lnT>
                      <a:noFill/>
                    </a:lnT>
                    <a:lnB>
                      <a:noFill/>
                    </a:lnB>
                    <a:solidFill>
                      <a:srgbClr val="A9D08E"/>
                    </a:solidFill>
                  </a:tcPr>
                </a:tc>
                <a:tc>
                  <a:txBody>
                    <a:bodyPr/>
                    <a:lstStyle/>
                    <a:p>
                      <a:pPr algn="l" fontAlgn="b"/>
                      <a:r>
                        <a:rPr lang="en-US" sz="900" b="0" i="0" u="none" strike="noStrike" dirty="0">
                          <a:solidFill>
                            <a:srgbClr val="000000"/>
                          </a:solidFill>
                          <a:effectLst/>
                          <a:latin typeface="Calibri" panose="020F0502020204030204" pitchFamily="34" charset="0"/>
                        </a:rPr>
                        <a:t>Data available</a:t>
                      </a:r>
                    </a:p>
                  </a:txBody>
                  <a:tcPr marL="6350" marR="6350" marT="6350" marB="0" anchor="b">
                    <a:lnL>
                      <a:noFill/>
                    </a:lnL>
                    <a:lnR>
                      <a:noFill/>
                    </a:lnR>
                    <a:lnT>
                      <a:noFill/>
                    </a:lnT>
                    <a:lnB>
                      <a:noFill/>
                    </a:lnB>
                  </a:tcPr>
                </a:tc>
                <a:extLst>
                  <a:ext uri="{0D108BD9-81ED-4DB2-BD59-A6C34878D82A}">
                    <a16:rowId xmlns:a16="http://schemas.microsoft.com/office/drawing/2014/main" val="3771672961"/>
                  </a:ext>
                </a:extLst>
              </a:tr>
              <a:tr h="135997">
                <a:tc>
                  <a:txBody>
                    <a:bodyPr/>
                    <a:lstStyle/>
                    <a:p>
                      <a:pPr algn="ctr" fontAlgn="ctr"/>
                      <a:r>
                        <a:rPr lang="en-US" sz="1100" b="0" i="0" u="none" strike="noStrike">
                          <a:solidFill>
                            <a:srgbClr val="000000"/>
                          </a:solidFill>
                          <a:effectLst/>
                          <a:latin typeface="Calibri" panose="020F0502020204030204" pitchFamily="34" charset="0"/>
                        </a:rPr>
                        <a:t> </a:t>
                      </a:r>
                    </a:p>
                  </a:txBody>
                  <a:tcPr marL="6350" marR="6350" marT="6350" marB="0" anchor="ctr">
                    <a:lnL>
                      <a:noFill/>
                    </a:lnL>
                    <a:lnR>
                      <a:noFill/>
                    </a:lnR>
                    <a:lnT>
                      <a:noFill/>
                    </a:lnT>
                    <a:lnB>
                      <a:noFill/>
                    </a:lnB>
                    <a:solidFill>
                      <a:srgbClr val="FFE699"/>
                    </a:solidFill>
                  </a:tcPr>
                </a:tc>
                <a:tc>
                  <a:txBody>
                    <a:bodyPr/>
                    <a:lstStyle/>
                    <a:p>
                      <a:pPr algn="l" fontAlgn="b"/>
                      <a:r>
                        <a:rPr lang="en-US" sz="900" b="0" i="0" u="none" strike="noStrike" dirty="0">
                          <a:solidFill>
                            <a:srgbClr val="000000"/>
                          </a:solidFill>
                          <a:effectLst/>
                          <a:latin typeface="Calibri" panose="020F0502020204030204" pitchFamily="34" charset="0"/>
                        </a:rPr>
                        <a:t>Partially available</a:t>
                      </a:r>
                    </a:p>
                  </a:txBody>
                  <a:tcPr marL="6350" marR="6350" marT="6350" marB="0" anchor="b">
                    <a:lnL>
                      <a:noFill/>
                    </a:lnL>
                    <a:lnR>
                      <a:noFill/>
                    </a:lnR>
                    <a:lnT>
                      <a:noFill/>
                    </a:lnT>
                    <a:lnB>
                      <a:noFill/>
                    </a:lnB>
                  </a:tcPr>
                </a:tc>
                <a:extLst>
                  <a:ext uri="{0D108BD9-81ED-4DB2-BD59-A6C34878D82A}">
                    <a16:rowId xmlns:a16="http://schemas.microsoft.com/office/drawing/2014/main" val="2950265837"/>
                  </a:ext>
                </a:extLst>
              </a:tr>
              <a:tr h="161956">
                <a:tc>
                  <a:txBody>
                    <a:bodyPr/>
                    <a:lstStyle/>
                    <a:p>
                      <a:pPr algn="ctr" fontAlgn="ctr"/>
                      <a:r>
                        <a:rPr lang="en-US" sz="1100" b="0" i="0" u="none" strike="noStrike">
                          <a:solidFill>
                            <a:srgbClr val="000000"/>
                          </a:solidFill>
                          <a:effectLst/>
                          <a:latin typeface="Calibri" panose="020F0502020204030204" pitchFamily="34" charset="0"/>
                        </a:rPr>
                        <a:t> </a:t>
                      </a:r>
                    </a:p>
                  </a:txBody>
                  <a:tcPr marL="6350" marR="6350" marT="6350" marB="0" anchor="ctr">
                    <a:lnL>
                      <a:noFill/>
                    </a:lnL>
                    <a:lnR>
                      <a:noFill/>
                    </a:lnR>
                    <a:lnT>
                      <a:noFill/>
                    </a:lnT>
                    <a:lnB>
                      <a:noFill/>
                    </a:lnB>
                    <a:solidFill>
                      <a:srgbClr val="FF4F4F"/>
                    </a:solidFill>
                  </a:tcPr>
                </a:tc>
                <a:tc>
                  <a:txBody>
                    <a:bodyPr/>
                    <a:lstStyle/>
                    <a:p>
                      <a:pPr algn="l" fontAlgn="b"/>
                      <a:r>
                        <a:rPr lang="en-US" sz="900" b="0" i="0" u="none" strike="noStrike" dirty="0">
                          <a:solidFill>
                            <a:srgbClr val="000000"/>
                          </a:solidFill>
                          <a:effectLst/>
                          <a:latin typeface="Calibri" panose="020F0502020204030204" pitchFamily="34" charset="0"/>
                        </a:rPr>
                        <a:t>Not available - critical to answer the corresponding question</a:t>
                      </a:r>
                    </a:p>
                  </a:txBody>
                  <a:tcPr marL="6350" marR="6350" marT="6350" marB="0" anchor="b">
                    <a:lnL>
                      <a:noFill/>
                    </a:lnL>
                    <a:lnR>
                      <a:noFill/>
                    </a:lnR>
                    <a:lnT>
                      <a:noFill/>
                    </a:lnT>
                    <a:lnB>
                      <a:noFill/>
                    </a:lnB>
                  </a:tcPr>
                </a:tc>
                <a:extLst>
                  <a:ext uri="{0D108BD9-81ED-4DB2-BD59-A6C34878D82A}">
                    <a16:rowId xmlns:a16="http://schemas.microsoft.com/office/drawing/2014/main" val="2180727586"/>
                  </a:ext>
                </a:extLst>
              </a:tr>
              <a:tr h="135997">
                <a:tc>
                  <a:txBody>
                    <a:bodyPr/>
                    <a:lstStyle/>
                    <a:p>
                      <a:pPr algn="ctr" fontAlgn="ctr"/>
                      <a:r>
                        <a:rPr lang="en-US" sz="1100" b="0" i="0" u="none" strike="noStrike">
                          <a:solidFill>
                            <a:srgbClr val="000000"/>
                          </a:solidFill>
                          <a:effectLst/>
                          <a:latin typeface="Calibri" panose="020F0502020204030204" pitchFamily="34" charset="0"/>
                        </a:rPr>
                        <a:t> </a:t>
                      </a:r>
                    </a:p>
                  </a:txBody>
                  <a:tcPr marL="6350" marR="6350" marT="6350" marB="0" anchor="ctr">
                    <a:lnL>
                      <a:noFill/>
                    </a:lnL>
                    <a:lnR>
                      <a:noFill/>
                    </a:lnR>
                    <a:lnT>
                      <a:noFill/>
                    </a:lnT>
                    <a:lnB>
                      <a:noFill/>
                    </a:lnB>
                    <a:solidFill>
                      <a:srgbClr val="FCE4D6"/>
                    </a:solidFill>
                  </a:tcPr>
                </a:tc>
                <a:tc>
                  <a:txBody>
                    <a:bodyPr/>
                    <a:lstStyle/>
                    <a:p>
                      <a:pPr algn="l" fontAlgn="b"/>
                      <a:r>
                        <a:rPr lang="en-US" sz="900" b="0" i="0" u="none" strike="noStrike" dirty="0">
                          <a:solidFill>
                            <a:srgbClr val="000000"/>
                          </a:solidFill>
                          <a:effectLst/>
                          <a:latin typeface="Calibri" panose="020F0502020204030204" pitchFamily="34" charset="0"/>
                        </a:rPr>
                        <a:t>Not directly applicable</a:t>
                      </a:r>
                    </a:p>
                  </a:txBody>
                  <a:tcPr marL="6350" marR="6350" marT="6350" marB="0" anchor="b">
                    <a:lnL>
                      <a:noFill/>
                    </a:lnL>
                    <a:lnR>
                      <a:noFill/>
                    </a:lnR>
                    <a:lnT>
                      <a:noFill/>
                    </a:lnT>
                    <a:lnB>
                      <a:noFill/>
                    </a:lnB>
                  </a:tcPr>
                </a:tc>
                <a:extLst>
                  <a:ext uri="{0D108BD9-81ED-4DB2-BD59-A6C34878D82A}">
                    <a16:rowId xmlns:a16="http://schemas.microsoft.com/office/drawing/2014/main" val="3018265370"/>
                  </a:ext>
                </a:extLst>
              </a:tr>
            </a:tbl>
          </a:graphicData>
        </a:graphic>
      </p:graphicFrame>
      <p:graphicFrame>
        <p:nvGraphicFramePr>
          <p:cNvPr id="5" name="Table 4">
            <a:extLst>
              <a:ext uri="{FF2B5EF4-FFF2-40B4-BE49-F238E27FC236}">
                <a16:creationId xmlns:a16="http://schemas.microsoft.com/office/drawing/2014/main" id="{B990497E-35F0-4F35-B01E-6E53D08709F4}"/>
              </a:ext>
            </a:extLst>
          </p:cNvPr>
          <p:cNvGraphicFramePr>
            <a:graphicFrameLocks noGrp="1"/>
          </p:cNvGraphicFramePr>
          <p:nvPr>
            <p:extLst>
              <p:ext uri="{D42A27DB-BD31-4B8C-83A1-F6EECF244321}">
                <p14:modId xmlns:p14="http://schemas.microsoft.com/office/powerpoint/2010/main" val="2639633784"/>
              </p:ext>
            </p:extLst>
          </p:nvPr>
        </p:nvGraphicFramePr>
        <p:xfrm>
          <a:off x="106532" y="612558"/>
          <a:ext cx="8877669" cy="3629929"/>
        </p:xfrm>
        <a:graphic>
          <a:graphicData uri="http://schemas.openxmlformats.org/drawingml/2006/table">
            <a:tbl>
              <a:tblPr/>
              <a:tblGrid>
                <a:gridCol w="281488">
                  <a:extLst>
                    <a:ext uri="{9D8B030D-6E8A-4147-A177-3AD203B41FA5}">
                      <a16:colId xmlns:a16="http://schemas.microsoft.com/office/drawing/2014/main" val="2328414900"/>
                    </a:ext>
                  </a:extLst>
                </a:gridCol>
                <a:gridCol w="2684954">
                  <a:extLst>
                    <a:ext uri="{9D8B030D-6E8A-4147-A177-3AD203B41FA5}">
                      <a16:colId xmlns:a16="http://schemas.microsoft.com/office/drawing/2014/main" val="2128070619"/>
                    </a:ext>
                  </a:extLst>
                </a:gridCol>
                <a:gridCol w="613497">
                  <a:extLst>
                    <a:ext uri="{9D8B030D-6E8A-4147-A177-3AD203B41FA5}">
                      <a16:colId xmlns:a16="http://schemas.microsoft.com/office/drawing/2014/main" val="2985384522"/>
                    </a:ext>
                  </a:extLst>
                </a:gridCol>
                <a:gridCol w="613497">
                  <a:extLst>
                    <a:ext uri="{9D8B030D-6E8A-4147-A177-3AD203B41FA5}">
                      <a16:colId xmlns:a16="http://schemas.microsoft.com/office/drawing/2014/main" val="1364421835"/>
                    </a:ext>
                  </a:extLst>
                </a:gridCol>
                <a:gridCol w="613497">
                  <a:extLst>
                    <a:ext uri="{9D8B030D-6E8A-4147-A177-3AD203B41FA5}">
                      <a16:colId xmlns:a16="http://schemas.microsoft.com/office/drawing/2014/main" val="4207270625"/>
                    </a:ext>
                  </a:extLst>
                </a:gridCol>
                <a:gridCol w="613497">
                  <a:extLst>
                    <a:ext uri="{9D8B030D-6E8A-4147-A177-3AD203B41FA5}">
                      <a16:colId xmlns:a16="http://schemas.microsoft.com/office/drawing/2014/main" val="1428605548"/>
                    </a:ext>
                  </a:extLst>
                </a:gridCol>
                <a:gridCol w="613497">
                  <a:extLst>
                    <a:ext uri="{9D8B030D-6E8A-4147-A177-3AD203B41FA5}">
                      <a16:colId xmlns:a16="http://schemas.microsoft.com/office/drawing/2014/main" val="2578706400"/>
                    </a:ext>
                  </a:extLst>
                </a:gridCol>
                <a:gridCol w="418622">
                  <a:extLst>
                    <a:ext uri="{9D8B030D-6E8A-4147-A177-3AD203B41FA5}">
                      <a16:colId xmlns:a16="http://schemas.microsoft.com/office/drawing/2014/main" val="4127614790"/>
                    </a:ext>
                  </a:extLst>
                </a:gridCol>
                <a:gridCol w="534103">
                  <a:extLst>
                    <a:ext uri="{9D8B030D-6E8A-4147-A177-3AD203B41FA5}">
                      <a16:colId xmlns:a16="http://schemas.microsoft.com/office/drawing/2014/main" val="3802033440"/>
                    </a:ext>
                  </a:extLst>
                </a:gridCol>
                <a:gridCol w="570192">
                  <a:extLst>
                    <a:ext uri="{9D8B030D-6E8A-4147-A177-3AD203B41FA5}">
                      <a16:colId xmlns:a16="http://schemas.microsoft.com/office/drawing/2014/main" val="2503940790"/>
                    </a:ext>
                  </a:extLst>
                </a:gridCol>
                <a:gridCol w="1320825">
                  <a:extLst>
                    <a:ext uri="{9D8B030D-6E8A-4147-A177-3AD203B41FA5}">
                      <a16:colId xmlns:a16="http://schemas.microsoft.com/office/drawing/2014/main" val="2795427712"/>
                    </a:ext>
                  </a:extLst>
                </a:gridCol>
              </a:tblGrid>
              <a:tr h="248694">
                <a:tc>
                  <a:txBody>
                    <a:bodyPr/>
                    <a:lstStyle/>
                    <a:p>
                      <a:pPr algn="l" fontAlgn="b"/>
                      <a:endParaRPr lang="en-US" sz="600" b="0" i="0" u="none" strike="noStrike">
                        <a:solidFill>
                          <a:srgbClr val="000000"/>
                        </a:solidFill>
                        <a:effectLst/>
                        <a:latin typeface="Calibri" panose="020F0502020204030204" pitchFamily="34" charset="0"/>
                      </a:endParaRPr>
                    </a:p>
                  </a:txBody>
                  <a:tcPr marL="4544" marR="4544" marT="4544"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600" b="0" i="0" u="none" strike="noStrike">
                        <a:solidFill>
                          <a:srgbClr val="000000"/>
                        </a:solidFill>
                        <a:effectLst/>
                        <a:latin typeface="Calibri" panose="020F0502020204030204" pitchFamily="34" charset="0"/>
                      </a:endParaRPr>
                    </a:p>
                  </a:txBody>
                  <a:tcPr marL="4544" marR="4544" marT="4544"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8">
                  <a:txBody>
                    <a:bodyPr/>
                    <a:lstStyle/>
                    <a:p>
                      <a:pPr algn="ctr" fontAlgn="ctr"/>
                      <a:r>
                        <a:rPr lang="en-US" sz="600" b="1" i="0" u="none" strike="noStrike">
                          <a:solidFill>
                            <a:srgbClr val="FFFFFF"/>
                          </a:solidFill>
                          <a:effectLst/>
                          <a:latin typeface="Calibri" panose="020F0502020204030204" pitchFamily="34" charset="0"/>
                        </a:rPr>
                        <a:t>DATA ELEMENTS</a:t>
                      </a:r>
                    </a:p>
                  </a:txBody>
                  <a:tcPr marL="4544" marR="4544" marT="4544"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8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600" b="0" i="0" u="none" strike="noStrike">
                        <a:solidFill>
                          <a:srgbClr val="000000"/>
                        </a:solidFill>
                        <a:effectLst/>
                        <a:latin typeface="Calibri" panose="020F0502020204030204" pitchFamily="34" charset="0"/>
                      </a:endParaRPr>
                    </a:p>
                  </a:txBody>
                  <a:tcPr marL="4544" marR="4544" marT="4544"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2315"/>
                  </a:ext>
                </a:extLst>
              </a:tr>
              <a:tr h="362807">
                <a:tc>
                  <a:txBody>
                    <a:bodyPr/>
                    <a:lstStyle/>
                    <a:p>
                      <a:pPr algn="ctr" fontAlgn="ctr"/>
                      <a:r>
                        <a:rPr lang="en-US" sz="600" b="1" i="0" u="none" strike="noStrike">
                          <a:solidFill>
                            <a:srgbClr val="FFFFFF"/>
                          </a:solidFill>
                          <a:effectLst/>
                          <a:latin typeface="Calibri" panose="020F0502020204030204" pitchFamily="34" charset="0"/>
                        </a:rPr>
                        <a:t>SL.NO.</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BUSINESS QUESTION</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Consumer Demography</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Activity Survey</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Temperature</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Holiday</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Consumer Surveys</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Sales</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Promotions</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Talkability/</a:t>
                      </a:r>
                      <a:br>
                        <a:rPr lang="en-US" sz="600" b="1" i="0" u="none" strike="noStrike">
                          <a:solidFill>
                            <a:srgbClr val="FFFFFF"/>
                          </a:solidFill>
                          <a:effectLst/>
                          <a:latin typeface="Calibri" panose="020F0502020204030204" pitchFamily="34" charset="0"/>
                        </a:rPr>
                      </a:br>
                      <a:r>
                        <a:rPr lang="en-US" sz="600" b="1" i="0" u="none" strike="noStrike">
                          <a:solidFill>
                            <a:srgbClr val="FFFFFF"/>
                          </a:solidFill>
                          <a:effectLst/>
                          <a:latin typeface="Calibri" panose="020F0502020204030204" pitchFamily="34" charset="0"/>
                        </a:rPr>
                        <a:t>Buzz</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a:txBody>
                    <a:bodyPr/>
                    <a:lstStyle/>
                    <a:p>
                      <a:pPr algn="ctr" fontAlgn="ctr"/>
                      <a:r>
                        <a:rPr lang="en-US" sz="600" b="1" i="0" u="none" strike="noStrike">
                          <a:solidFill>
                            <a:srgbClr val="FFFFFF"/>
                          </a:solidFill>
                          <a:effectLst/>
                          <a:latin typeface="Calibri" panose="020F0502020204030204" pitchFamily="34" charset="0"/>
                        </a:rPr>
                        <a:t>ANSWERABLE?</a:t>
                      </a:r>
                    </a:p>
                  </a:txBody>
                  <a:tcPr marL="4544" marR="4544" marT="4544"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extLst>
                  <a:ext uri="{0D108BD9-81ED-4DB2-BD59-A6C34878D82A}">
                    <a16:rowId xmlns:a16="http://schemas.microsoft.com/office/drawing/2014/main" val="3918890623"/>
                  </a:ext>
                </a:extLst>
              </a:tr>
              <a:tr h="708250">
                <a:tc>
                  <a:txBody>
                    <a:bodyPr/>
                    <a:lstStyle/>
                    <a:p>
                      <a:pPr algn="ctr" fontAlgn="ctr"/>
                      <a:r>
                        <a:rPr lang="en-US" sz="600" b="0" i="0" u="none" strike="noStrike">
                          <a:solidFill>
                            <a:srgbClr val="000000"/>
                          </a:solidFill>
                          <a:effectLst/>
                          <a:latin typeface="Calibri" panose="020F0502020204030204" pitchFamily="34" charset="0"/>
                        </a:rPr>
                        <a:t>1</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What if population growth continues at ~2% PA driven by cap cities with a 50/50 mix of organic to immigration?</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Ethnicity and Urbanicity of respondents not available</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1" i="0" u="none" strike="noStrike">
                          <a:solidFill>
                            <a:srgbClr val="000000"/>
                          </a:solidFill>
                          <a:effectLst/>
                          <a:latin typeface="Calibri" panose="020F0502020204030204" pitchFamily="34" charset="0"/>
                        </a:rPr>
                        <a:t>YES</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5794594"/>
                  </a:ext>
                </a:extLst>
              </a:tr>
              <a:tr h="530875">
                <a:tc>
                  <a:txBody>
                    <a:bodyPr/>
                    <a:lstStyle/>
                    <a:p>
                      <a:pPr algn="ctr" fontAlgn="ctr"/>
                      <a:r>
                        <a:rPr lang="en-US" sz="600" b="0" i="0" u="none" strike="noStrike">
                          <a:solidFill>
                            <a:srgbClr val="000000"/>
                          </a:solidFill>
                          <a:effectLst/>
                          <a:latin typeface="Calibri" panose="020F0502020204030204" pitchFamily="34" charset="0"/>
                        </a:rPr>
                        <a:t>2</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What if 15% of evening occasions cease to exist with a further 15% shifting to early afternoon?</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Time of day for occasion not available</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1" i="0" u="none" strike="noStrike">
                          <a:solidFill>
                            <a:srgbClr val="000000"/>
                          </a:solidFill>
                          <a:effectLst/>
                          <a:latin typeface="Calibri" panose="020F0502020204030204" pitchFamily="34" charset="0"/>
                        </a:rPr>
                        <a:t>YES</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113890"/>
                  </a:ext>
                </a:extLst>
              </a:tr>
              <a:tr h="354124">
                <a:tc>
                  <a:txBody>
                    <a:bodyPr/>
                    <a:lstStyle/>
                    <a:p>
                      <a:pPr algn="ctr" fontAlgn="ctr"/>
                      <a:r>
                        <a:rPr lang="en-US" sz="600" b="0" i="0" u="none" strike="noStrike">
                          <a:solidFill>
                            <a:srgbClr val="000000"/>
                          </a:solidFill>
                          <a:effectLst/>
                          <a:latin typeface="Calibri" panose="020F0502020204030204" pitchFamily="34" charset="0"/>
                        </a:rPr>
                        <a:t>3</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What if online alcohol sales grow at 5% PA?</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dirty="0">
                          <a:solidFill>
                            <a:srgbClr val="000000"/>
                          </a:solidFill>
                          <a:effectLst/>
                          <a:latin typeface="Calibri" panose="020F0502020204030204" pitchFamily="34" charset="0"/>
                        </a:rPr>
                        <a:t>Channel</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4F4F"/>
                    </a:solidFill>
                  </a:tcPr>
                </a:tc>
                <a:tc>
                  <a:txBody>
                    <a:bodyPr/>
                    <a:lstStyle/>
                    <a:p>
                      <a:pPr algn="ctr" fontAlgn="ctr"/>
                      <a:r>
                        <a:rPr lang="en-US" sz="600" b="0" i="0" u="none" strike="noStrike" dirty="0">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1" i="0" u="none" strike="noStrike" dirty="0">
                          <a:solidFill>
                            <a:srgbClr val="000000"/>
                          </a:solidFill>
                          <a:effectLst/>
                          <a:latin typeface="Calibri" panose="020F0502020204030204" pitchFamily="34" charset="0"/>
                        </a:rPr>
                        <a:t>NO </a:t>
                      </a:r>
                      <a:br>
                        <a:rPr lang="en-US" sz="600" b="1" i="0" u="none" strike="noStrike" dirty="0">
                          <a:solidFill>
                            <a:srgbClr val="000000"/>
                          </a:solidFill>
                          <a:effectLst/>
                          <a:latin typeface="Calibri" panose="020F0502020204030204" pitchFamily="34" charset="0"/>
                        </a:rPr>
                      </a:br>
                      <a:r>
                        <a:rPr lang="en-US" sz="600" b="1" i="0" u="none" strike="noStrike" dirty="0">
                          <a:solidFill>
                            <a:srgbClr val="000000"/>
                          </a:solidFill>
                          <a:effectLst/>
                          <a:latin typeface="Calibri" panose="020F0502020204030204" pitchFamily="34" charset="0"/>
                        </a:rPr>
                        <a:t>(sales channel not available)</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306963"/>
                  </a:ext>
                </a:extLst>
              </a:tr>
              <a:tr h="354124">
                <a:tc>
                  <a:txBody>
                    <a:bodyPr/>
                    <a:lstStyle/>
                    <a:p>
                      <a:pPr algn="ctr" fontAlgn="ctr"/>
                      <a:r>
                        <a:rPr lang="en-US" sz="600" b="0" i="0" u="none" strike="noStrike">
                          <a:solidFill>
                            <a:srgbClr val="000000"/>
                          </a:solidFill>
                          <a:effectLst/>
                          <a:latin typeface="Calibri" panose="020F0502020204030204" pitchFamily="34" charset="0"/>
                        </a:rPr>
                        <a:t>4</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What if Bundys penetration grown rate trails behind competitors Jim/Jack/CC by 30%?</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1" i="0" u="none" strike="noStrike">
                          <a:solidFill>
                            <a:srgbClr val="000000"/>
                          </a:solidFill>
                          <a:effectLst/>
                          <a:latin typeface="Calibri" panose="020F0502020204030204" pitchFamily="34" charset="0"/>
                        </a:rPr>
                        <a:t>YES</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6648100"/>
                  </a:ext>
                </a:extLst>
              </a:tr>
              <a:tr h="354124">
                <a:tc>
                  <a:txBody>
                    <a:bodyPr/>
                    <a:lstStyle/>
                    <a:p>
                      <a:pPr algn="ctr" fontAlgn="ctr"/>
                      <a:r>
                        <a:rPr lang="en-US" sz="600" b="0" i="0" u="none" strike="noStrike">
                          <a:solidFill>
                            <a:srgbClr val="000000"/>
                          </a:solidFill>
                          <a:effectLst/>
                          <a:latin typeface="Calibri" panose="020F0502020204030204" pitchFamily="34" charset="0"/>
                        </a:rPr>
                        <a:t>5</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What if the Diageo portfolio increased its talkability/buzz of its brands 2x over as many years</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dirty="0">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4F4F"/>
                    </a:solidFill>
                  </a:tcPr>
                </a:tc>
                <a:tc>
                  <a:txBody>
                    <a:bodyPr/>
                    <a:lstStyle/>
                    <a:p>
                      <a:pPr algn="ctr" fontAlgn="ctr"/>
                      <a:r>
                        <a:rPr lang="en-US" sz="600" b="1" i="0" u="none" strike="noStrike" dirty="0">
                          <a:solidFill>
                            <a:srgbClr val="000000"/>
                          </a:solidFill>
                          <a:effectLst/>
                          <a:latin typeface="Calibri" panose="020F0502020204030204" pitchFamily="34" charset="0"/>
                        </a:rPr>
                        <a:t>NO </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923891"/>
                  </a:ext>
                </a:extLst>
              </a:tr>
              <a:tr h="354124">
                <a:tc>
                  <a:txBody>
                    <a:bodyPr/>
                    <a:lstStyle/>
                    <a:p>
                      <a:pPr algn="ctr" fontAlgn="ctr"/>
                      <a:r>
                        <a:rPr lang="en-US" sz="600" b="0" i="0" u="none" strike="noStrike">
                          <a:solidFill>
                            <a:srgbClr val="000000"/>
                          </a:solidFill>
                          <a:effectLst/>
                          <a:latin typeface="Calibri" panose="020F0502020204030204" pitchFamily="34" charset="0"/>
                        </a:rPr>
                        <a:t>6</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What if Bundy salience trajectory continues to decline at 1% PA?</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1" i="0" u="none" strike="noStrike">
                          <a:solidFill>
                            <a:srgbClr val="000000"/>
                          </a:solidFill>
                          <a:effectLst/>
                          <a:latin typeface="Calibri" panose="020F0502020204030204" pitchFamily="34" charset="0"/>
                        </a:rPr>
                        <a:t>YES</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6908379"/>
                  </a:ext>
                </a:extLst>
              </a:tr>
              <a:tr h="362807">
                <a:tc>
                  <a:txBody>
                    <a:bodyPr/>
                    <a:lstStyle/>
                    <a:p>
                      <a:pPr algn="ctr" fontAlgn="ctr"/>
                      <a:r>
                        <a:rPr lang="en-US" sz="600" b="0" i="0" u="none" strike="noStrike" dirty="0">
                          <a:solidFill>
                            <a:srgbClr val="000000"/>
                          </a:solidFill>
                          <a:effectLst/>
                          <a:latin typeface="Calibri" panose="020F0502020204030204" pitchFamily="34" charset="0"/>
                        </a:rPr>
                        <a:t>7</a:t>
                      </a:r>
                    </a:p>
                  </a:txBody>
                  <a:tcPr marL="4544" marR="4544" marT="4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Connect the dots between penetration and volume considering all the macro inputs that drive this relationship ethnicity mix / per capita </a:t>
                      </a:r>
                      <a:r>
                        <a:rPr lang="en-US" sz="600" b="0" i="0" u="none" strike="noStrike" dirty="0" err="1">
                          <a:solidFill>
                            <a:srgbClr val="000000"/>
                          </a:solidFill>
                          <a:effectLst/>
                          <a:latin typeface="Calibri" panose="020F0502020204030204" pitchFamily="34" charset="0"/>
                        </a:rPr>
                        <a:t>etc</a:t>
                      </a:r>
                      <a:endParaRPr lang="en-US" sz="600" b="0" i="0" u="none" strike="noStrike" dirty="0">
                        <a:solidFill>
                          <a:srgbClr val="000000"/>
                        </a:solidFill>
                        <a:effectLst/>
                        <a:latin typeface="Calibri" panose="020F0502020204030204" pitchFamily="34" charset="0"/>
                      </a:endParaRP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Ethnicity not available</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0" i="0" u="none" strike="noStrike">
                          <a:solidFill>
                            <a:srgbClr val="000000"/>
                          </a:solidFill>
                          <a:effectLst/>
                          <a:latin typeface="Calibri" panose="020F0502020204030204" pitchFamily="34" charset="0"/>
                        </a:rPr>
                        <a:t> </a:t>
                      </a:r>
                    </a:p>
                  </a:txBody>
                  <a:tcPr marL="4544" marR="4544" marT="4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600" b="1" i="0" u="none" strike="noStrike" dirty="0">
                          <a:solidFill>
                            <a:srgbClr val="000000"/>
                          </a:solidFill>
                          <a:effectLst/>
                          <a:latin typeface="Calibri" panose="020F0502020204030204" pitchFamily="34" charset="0"/>
                        </a:rPr>
                        <a:t>YES</a:t>
                      </a:r>
                    </a:p>
                  </a:txBody>
                  <a:tcPr marL="4544" marR="4544" marT="45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6300151"/>
                  </a:ext>
                </a:extLst>
              </a:tr>
            </a:tbl>
          </a:graphicData>
        </a:graphic>
      </p:graphicFrame>
      <p:sp>
        <p:nvSpPr>
          <p:cNvPr id="8" name="Title 1">
            <a:extLst>
              <a:ext uri="{FF2B5EF4-FFF2-40B4-BE49-F238E27FC236}">
                <a16:creationId xmlns:a16="http://schemas.microsoft.com/office/drawing/2014/main" id="{A563D42B-DE97-4D6D-860D-FE0DD15E66FA}"/>
              </a:ext>
            </a:extLst>
          </p:cNvPr>
          <p:cNvSpPr txBox="1">
            <a:spLocks/>
          </p:cNvSpPr>
          <p:nvPr/>
        </p:nvSpPr>
        <p:spPr>
          <a:xfrm>
            <a:off x="457200" y="-12806"/>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US" dirty="0"/>
              <a:t>Hypotheses- feasibility status</a:t>
            </a:r>
          </a:p>
        </p:txBody>
      </p:sp>
    </p:spTree>
    <p:extLst>
      <p:ext uri="{BB962C8B-B14F-4D97-AF65-F5344CB8AC3E}">
        <p14:creationId xmlns:p14="http://schemas.microsoft.com/office/powerpoint/2010/main" val="112829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8A5D55-8FB1-4559-A06D-4CB77DB52806}"/>
              </a:ext>
            </a:extLst>
          </p:cNvPr>
          <p:cNvPicPr>
            <a:picLocks noChangeAspect="1"/>
          </p:cNvPicPr>
          <p:nvPr/>
        </p:nvPicPr>
        <p:blipFill>
          <a:blip r:embed="rId3"/>
          <a:stretch>
            <a:fillRect/>
          </a:stretch>
        </p:blipFill>
        <p:spPr>
          <a:xfrm>
            <a:off x="148281" y="562032"/>
            <a:ext cx="8767119" cy="4347084"/>
          </a:xfrm>
          <a:prstGeom prst="rect">
            <a:avLst/>
          </a:prstGeom>
        </p:spPr>
      </p:pic>
      <p:sp>
        <p:nvSpPr>
          <p:cNvPr id="2" name="Title 1">
            <a:extLst>
              <a:ext uri="{FF2B5EF4-FFF2-40B4-BE49-F238E27FC236}">
                <a16:creationId xmlns:a16="http://schemas.microsoft.com/office/drawing/2014/main" id="{412D08C4-892A-4BD8-9005-2E993FA5DF20}"/>
              </a:ext>
            </a:extLst>
          </p:cNvPr>
          <p:cNvSpPr>
            <a:spLocks noGrp="1"/>
          </p:cNvSpPr>
          <p:nvPr>
            <p:ph type="title"/>
          </p:nvPr>
        </p:nvSpPr>
        <p:spPr/>
        <p:txBody>
          <a:bodyPr/>
          <a:lstStyle/>
          <a:p>
            <a:r>
              <a:rPr lang="en-US" dirty="0"/>
              <a:t>Overview of full network</a:t>
            </a:r>
          </a:p>
        </p:txBody>
      </p:sp>
      <p:pic>
        <p:nvPicPr>
          <p:cNvPr id="4" name="Picture 3">
            <a:extLst>
              <a:ext uri="{FF2B5EF4-FFF2-40B4-BE49-F238E27FC236}">
                <a16:creationId xmlns:a16="http://schemas.microsoft.com/office/drawing/2014/main" id="{6C1C1362-245D-4BF2-A649-1C9A1986A077}"/>
              </a:ext>
            </a:extLst>
          </p:cNvPr>
          <p:cNvPicPr>
            <a:picLocks noChangeAspect="1"/>
          </p:cNvPicPr>
          <p:nvPr/>
        </p:nvPicPr>
        <p:blipFill>
          <a:blip r:embed="rId4"/>
          <a:stretch>
            <a:fillRect/>
          </a:stretch>
        </p:blipFill>
        <p:spPr>
          <a:xfrm>
            <a:off x="7447006" y="1056878"/>
            <a:ext cx="1655805" cy="624156"/>
          </a:xfrm>
          <a:prstGeom prst="rect">
            <a:avLst/>
          </a:prstGeom>
        </p:spPr>
      </p:pic>
      <p:pic>
        <p:nvPicPr>
          <p:cNvPr id="6" name="Picture 5">
            <a:extLst>
              <a:ext uri="{FF2B5EF4-FFF2-40B4-BE49-F238E27FC236}">
                <a16:creationId xmlns:a16="http://schemas.microsoft.com/office/drawing/2014/main" id="{585841D1-BE4C-4548-AFEE-65EA5054F53E}"/>
              </a:ext>
            </a:extLst>
          </p:cNvPr>
          <p:cNvPicPr>
            <a:picLocks noChangeAspect="1"/>
          </p:cNvPicPr>
          <p:nvPr/>
        </p:nvPicPr>
        <p:blipFill>
          <a:blip r:embed="rId5"/>
          <a:stretch>
            <a:fillRect/>
          </a:stretch>
        </p:blipFill>
        <p:spPr>
          <a:xfrm>
            <a:off x="583728" y="668231"/>
            <a:ext cx="1419225" cy="352425"/>
          </a:xfrm>
          <a:prstGeom prst="rect">
            <a:avLst/>
          </a:prstGeom>
        </p:spPr>
      </p:pic>
    </p:spTree>
    <p:extLst>
      <p:ext uri="{BB962C8B-B14F-4D97-AF65-F5344CB8AC3E}">
        <p14:creationId xmlns:p14="http://schemas.microsoft.com/office/powerpoint/2010/main" val="2045101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nvPr>
        </p:nvGraphicFramePr>
        <p:xfrm>
          <a:off x="457200" y="821015"/>
          <a:ext cx="8229600" cy="56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89D1DBC4-E98D-4E50-B688-1D9CCD1DA46E}"/>
              </a:ext>
            </a:extLst>
          </p:cNvPr>
          <p:cNvPicPr>
            <a:picLocks noChangeAspect="1"/>
          </p:cNvPicPr>
          <p:nvPr/>
        </p:nvPicPr>
        <p:blipFill>
          <a:blip r:embed="rId7"/>
          <a:stretch>
            <a:fillRect/>
          </a:stretch>
        </p:blipFill>
        <p:spPr>
          <a:xfrm>
            <a:off x="717964" y="941234"/>
            <a:ext cx="981541" cy="3840813"/>
          </a:xfrm>
          <a:prstGeom prst="rect">
            <a:avLst/>
          </a:prstGeom>
        </p:spPr>
      </p:pic>
      <p:sp>
        <p:nvSpPr>
          <p:cNvPr id="9" name="TextBox 8">
            <a:extLst>
              <a:ext uri="{FF2B5EF4-FFF2-40B4-BE49-F238E27FC236}">
                <a16:creationId xmlns:a16="http://schemas.microsoft.com/office/drawing/2014/main" id="{52425825-B5C4-4E92-AFE9-51BFA2AD8231}"/>
              </a:ext>
            </a:extLst>
          </p:cNvPr>
          <p:cNvSpPr txBox="1"/>
          <p:nvPr/>
        </p:nvSpPr>
        <p:spPr>
          <a:xfrm>
            <a:off x="1960269" y="1230294"/>
            <a:ext cx="24912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Data extracted directly from the data</a:t>
            </a:r>
          </a:p>
        </p:txBody>
      </p:sp>
      <p:sp>
        <p:nvSpPr>
          <p:cNvPr id="11" name="TextBox 10">
            <a:extLst>
              <a:ext uri="{FF2B5EF4-FFF2-40B4-BE49-F238E27FC236}">
                <a16:creationId xmlns:a16="http://schemas.microsoft.com/office/drawing/2014/main" id="{B68607DE-7EBC-4600-9BA6-D766EBDAB0C1}"/>
              </a:ext>
            </a:extLst>
          </p:cNvPr>
          <p:cNvSpPr txBox="1"/>
          <p:nvPr/>
        </p:nvSpPr>
        <p:spPr>
          <a:xfrm>
            <a:off x="1960269" y="2159213"/>
            <a:ext cx="29291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Data that the model is trying to generate</a:t>
            </a:r>
          </a:p>
        </p:txBody>
      </p:sp>
      <p:sp>
        <p:nvSpPr>
          <p:cNvPr id="12" name="TextBox 11">
            <a:extLst>
              <a:ext uri="{FF2B5EF4-FFF2-40B4-BE49-F238E27FC236}">
                <a16:creationId xmlns:a16="http://schemas.microsoft.com/office/drawing/2014/main" id="{BB9E2629-E34F-4352-8BA5-77B7C3FC64EA}"/>
              </a:ext>
            </a:extLst>
          </p:cNvPr>
          <p:cNvSpPr txBox="1"/>
          <p:nvPr/>
        </p:nvSpPr>
        <p:spPr>
          <a:xfrm>
            <a:off x="1906481" y="3061350"/>
            <a:ext cx="26655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Data that is generated from the analysis of observable data</a:t>
            </a:r>
          </a:p>
        </p:txBody>
      </p:sp>
      <p:sp>
        <p:nvSpPr>
          <p:cNvPr id="14" name="TextBox 13">
            <a:extLst>
              <a:ext uri="{FF2B5EF4-FFF2-40B4-BE49-F238E27FC236}">
                <a16:creationId xmlns:a16="http://schemas.microsoft.com/office/drawing/2014/main" id="{58428720-37C2-41BA-9940-FB1A13B83684}"/>
              </a:ext>
            </a:extLst>
          </p:cNvPr>
          <p:cNvSpPr txBox="1"/>
          <p:nvPr/>
        </p:nvSpPr>
        <p:spPr>
          <a:xfrm>
            <a:off x="1906481" y="4043383"/>
            <a:ext cx="26117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A group of observable data that is repeatedly used in calculating latent and target data  </a:t>
            </a:r>
          </a:p>
        </p:txBody>
      </p:sp>
      <p:sp>
        <p:nvSpPr>
          <p:cNvPr id="3" name="TextBox 2">
            <a:extLst>
              <a:ext uri="{FF2B5EF4-FFF2-40B4-BE49-F238E27FC236}">
                <a16:creationId xmlns:a16="http://schemas.microsoft.com/office/drawing/2014/main" id="{04760E48-969B-441D-A767-89C4BF06F250}"/>
              </a:ext>
            </a:extLst>
          </p:cNvPr>
          <p:cNvSpPr txBox="1"/>
          <p:nvPr/>
        </p:nvSpPr>
        <p:spPr>
          <a:xfrm>
            <a:off x="6015684" y="680343"/>
            <a:ext cx="9771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Example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4B33B507-E464-4D3C-8693-C0D096F44C75}"/>
              </a:ext>
            </a:extLst>
          </p:cNvPr>
          <p:cNvSpPr txBox="1"/>
          <p:nvPr/>
        </p:nvSpPr>
        <p:spPr>
          <a:xfrm>
            <a:off x="5765901" y="4089549"/>
            <a:ext cx="21908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Demographic Data from Kantar</a:t>
            </a:r>
          </a:p>
        </p:txBody>
      </p:sp>
      <p:sp>
        <p:nvSpPr>
          <p:cNvPr id="7" name="TextBox 6">
            <a:extLst>
              <a:ext uri="{FF2B5EF4-FFF2-40B4-BE49-F238E27FC236}">
                <a16:creationId xmlns:a16="http://schemas.microsoft.com/office/drawing/2014/main" id="{785362A3-F513-4303-91A7-8F547C8828E1}"/>
              </a:ext>
            </a:extLst>
          </p:cNvPr>
          <p:cNvSpPr txBox="1"/>
          <p:nvPr/>
        </p:nvSpPr>
        <p:spPr>
          <a:xfrm>
            <a:off x="5765901" y="2196781"/>
            <a:ext cx="23936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Which brand the customer chooses</a:t>
            </a:r>
          </a:p>
        </p:txBody>
      </p:sp>
      <p:sp>
        <p:nvSpPr>
          <p:cNvPr id="8" name="TextBox 7">
            <a:extLst>
              <a:ext uri="{FF2B5EF4-FFF2-40B4-BE49-F238E27FC236}">
                <a16:creationId xmlns:a16="http://schemas.microsoft.com/office/drawing/2014/main" id="{06F7D141-165F-4DC5-9C43-67A66D4CAEBC}"/>
              </a:ext>
            </a:extLst>
          </p:cNvPr>
          <p:cNvSpPr txBox="1"/>
          <p:nvPr/>
        </p:nvSpPr>
        <p:spPr>
          <a:xfrm>
            <a:off x="5765901" y="3147878"/>
            <a:ext cx="26718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Whether the customer chooses to drink</a:t>
            </a:r>
          </a:p>
        </p:txBody>
      </p:sp>
      <p:sp>
        <p:nvSpPr>
          <p:cNvPr id="13" name="TextBox 12">
            <a:extLst>
              <a:ext uri="{FF2B5EF4-FFF2-40B4-BE49-F238E27FC236}">
                <a16:creationId xmlns:a16="http://schemas.microsoft.com/office/drawing/2014/main" id="{59BD6793-A9AD-4BB0-A849-040DA1873FB2}"/>
              </a:ext>
            </a:extLst>
          </p:cNvPr>
          <p:cNvSpPr txBox="1"/>
          <p:nvPr/>
        </p:nvSpPr>
        <p:spPr>
          <a:xfrm>
            <a:off x="5838617" y="1216600"/>
            <a:ext cx="133132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Temperature data </a:t>
            </a:r>
          </a:p>
        </p:txBody>
      </p:sp>
      <p:sp>
        <p:nvSpPr>
          <p:cNvPr id="17" name="Title 1">
            <a:extLst>
              <a:ext uri="{FF2B5EF4-FFF2-40B4-BE49-F238E27FC236}">
                <a16:creationId xmlns:a16="http://schemas.microsoft.com/office/drawing/2014/main" id="{1F218CA3-F338-4ED3-AF8F-737E436729F9}"/>
              </a:ext>
            </a:extLst>
          </p:cNvPr>
          <p:cNvSpPr>
            <a:spLocks noGrp="1"/>
          </p:cNvSpPr>
          <p:nvPr>
            <p:ph type="title"/>
          </p:nvPr>
        </p:nvSpPr>
        <p:spPr>
          <a:xfrm>
            <a:off x="457200" y="-12806"/>
            <a:ext cx="7139136" cy="857250"/>
          </a:xfrm>
        </p:spPr>
        <p:txBody>
          <a:bodyPr/>
          <a:lstStyle/>
          <a:p>
            <a:r>
              <a:rPr lang="en-US" dirty="0"/>
              <a:t>Definition of terms in Bayesian network</a:t>
            </a:r>
          </a:p>
        </p:txBody>
      </p:sp>
    </p:spTree>
    <p:extLst>
      <p:ext uri="{BB962C8B-B14F-4D97-AF65-F5344CB8AC3E}">
        <p14:creationId xmlns:p14="http://schemas.microsoft.com/office/powerpoint/2010/main" val="204117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a:xfrm>
            <a:off x="445066" y="22416"/>
            <a:ext cx="7139136" cy="857250"/>
          </a:xfrm>
        </p:spPr>
        <p:txBody>
          <a:bodyPr>
            <a:noAutofit/>
          </a:bodyPr>
          <a:lstStyle/>
          <a:p>
            <a:r>
              <a:rPr lang="en-US" sz="2000" dirty="0"/>
              <a:t>What if population growth continues at ~2% PA driven by cap cities with a 50/50 mix of organic to immigration?</a:t>
            </a:r>
            <a:br>
              <a:rPr lang="en-US" sz="2000" dirty="0"/>
            </a:br>
            <a:endParaRPr lang="en-GB" sz="2000" dirty="0"/>
          </a:p>
        </p:txBody>
      </p:sp>
      <p:pic>
        <p:nvPicPr>
          <p:cNvPr id="3" name="Picture 2">
            <a:extLst>
              <a:ext uri="{FF2B5EF4-FFF2-40B4-BE49-F238E27FC236}">
                <a16:creationId xmlns:a16="http://schemas.microsoft.com/office/drawing/2014/main" id="{FFB9DAFE-36B4-4995-9302-A3F75083FD5B}"/>
              </a:ext>
            </a:extLst>
          </p:cNvPr>
          <p:cNvPicPr>
            <a:picLocks noChangeAspect="1"/>
          </p:cNvPicPr>
          <p:nvPr/>
        </p:nvPicPr>
        <p:blipFill>
          <a:blip r:embed="rId2"/>
          <a:stretch>
            <a:fillRect/>
          </a:stretch>
        </p:blipFill>
        <p:spPr>
          <a:xfrm>
            <a:off x="1000348" y="2968587"/>
            <a:ext cx="2200615" cy="1935795"/>
          </a:xfrm>
          <a:prstGeom prst="rect">
            <a:avLst/>
          </a:prstGeom>
        </p:spPr>
      </p:pic>
      <p:sp>
        <p:nvSpPr>
          <p:cNvPr id="18" name="TextBox 17">
            <a:extLst>
              <a:ext uri="{FF2B5EF4-FFF2-40B4-BE49-F238E27FC236}">
                <a16:creationId xmlns:a16="http://schemas.microsoft.com/office/drawing/2014/main" id="{4A2AAE58-B043-4800-84BB-AE80214A21DA}"/>
              </a:ext>
            </a:extLst>
          </p:cNvPr>
          <p:cNvSpPr txBox="1"/>
          <p:nvPr/>
        </p:nvSpPr>
        <p:spPr>
          <a:xfrm>
            <a:off x="749073" y="2756544"/>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9" name="Rectangle 8">
            <a:extLst>
              <a:ext uri="{FF2B5EF4-FFF2-40B4-BE49-F238E27FC236}">
                <a16:creationId xmlns:a16="http://schemas.microsoft.com/office/drawing/2014/main" id="{85AF5425-EB34-4A99-88AD-B07191547893}"/>
              </a:ext>
            </a:extLst>
          </p:cNvPr>
          <p:cNvSpPr/>
          <p:nvPr/>
        </p:nvSpPr>
        <p:spPr>
          <a:xfrm>
            <a:off x="749073" y="2756544"/>
            <a:ext cx="2616297" cy="218145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4E62F62A-FBF3-4C5D-A9B0-1E1B89AAA201}"/>
              </a:ext>
            </a:extLst>
          </p:cNvPr>
          <p:cNvSpPr txBox="1"/>
          <p:nvPr/>
        </p:nvSpPr>
        <p:spPr>
          <a:xfrm>
            <a:off x="3519910" y="3068802"/>
            <a:ext cx="4021113" cy="1169551"/>
          </a:xfrm>
          <a:prstGeom prst="rect">
            <a:avLst/>
          </a:prstGeom>
          <a:noFill/>
        </p:spPr>
        <p:txBody>
          <a:bodyPr wrap="square" rtlCol="0">
            <a:spAutoFit/>
          </a:bodyPr>
          <a:lstStyle/>
          <a:p>
            <a:pPr marL="342900" indent="-342900">
              <a:buFont typeface="Wingdings" panose="05000000000000000000" pitchFamily="2" charset="2"/>
              <a:buChar char="§"/>
            </a:pPr>
            <a:r>
              <a:rPr lang="en-US" sz="1400" dirty="0"/>
              <a:t>Relation between activities and demographics is obtained through </a:t>
            </a:r>
            <a:r>
              <a:rPr lang="en-US" sz="1400" dirty="0">
                <a:hlinkClick r:id="rId3"/>
              </a:rPr>
              <a:t>market research</a:t>
            </a:r>
            <a:endParaRPr lang="en-US" sz="1400" dirty="0"/>
          </a:p>
          <a:p>
            <a:pPr marL="342900" indent="-342900">
              <a:buFont typeface="Wingdings" panose="05000000000000000000" pitchFamily="2" charset="2"/>
              <a:buChar char="§"/>
            </a:pPr>
            <a:r>
              <a:rPr lang="en-US" sz="1400" dirty="0"/>
              <a:t>The model predicts the activity for that part of the day and day of the week for the given demographic</a:t>
            </a:r>
          </a:p>
        </p:txBody>
      </p:sp>
      <p:sp>
        <p:nvSpPr>
          <p:cNvPr id="6" name="TextBox 5">
            <a:extLst>
              <a:ext uri="{FF2B5EF4-FFF2-40B4-BE49-F238E27FC236}">
                <a16:creationId xmlns:a16="http://schemas.microsoft.com/office/drawing/2014/main" id="{9DD2CFF8-9540-4436-AF5E-0BDA6EF0F673}"/>
              </a:ext>
            </a:extLst>
          </p:cNvPr>
          <p:cNvSpPr txBox="1"/>
          <p:nvPr/>
        </p:nvSpPr>
        <p:spPr>
          <a:xfrm>
            <a:off x="445066" y="765264"/>
            <a:ext cx="7825946" cy="2031325"/>
          </a:xfrm>
          <a:prstGeom prst="rect">
            <a:avLst/>
          </a:prstGeom>
          <a:noFill/>
        </p:spPr>
        <p:txBody>
          <a:bodyPr wrap="square" rtlCol="0">
            <a:spAutoFit/>
          </a:bodyPr>
          <a:lstStyle/>
          <a:p>
            <a:r>
              <a:rPr lang="en-US" sz="1400" dirty="0"/>
              <a:t>Three controls are provided to the user:</a:t>
            </a:r>
          </a:p>
          <a:p>
            <a:pPr marL="742950" lvl="1" indent="-285750">
              <a:buFont typeface="Wingdings" panose="05000000000000000000" pitchFamily="2" charset="2"/>
              <a:buChar char="§"/>
            </a:pPr>
            <a:r>
              <a:rPr lang="en-US" sz="1400" dirty="0"/>
              <a:t>Population growth rate</a:t>
            </a:r>
          </a:p>
          <a:p>
            <a:pPr marL="742950" lvl="1" indent="-285750">
              <a:buFont typeface="Wingdings" panose="05000000000000000000" pitchFamily="2" charset="2"/>
              <a:buChar char="§"/>
            </a:pPr>
            <a:r>
              <a:rPr lang="en-US" sz="1400" dirty="0"/>
              <a:t>Immigrant growth rate</a:t>
            </a:r>
          </a:p>
          <a:p>
            <a:pPr marL="742950" lvl="1" indent="-285750">
              <a:buFont typeface="Wingdings" panose="05000000000000000000" pitchFamily="2" charset="2"/>
              <a:buChar char="§"/>
            </a:pPr>
            <a:r>
              <a:rPr lang="en-US" sz="1400" dirty="0"/>
              <a:t>Urban growth rate</a:t>
            </a:r>
          </a:p>
          <a:p>
            <a:pPr marL="742950" lvl="1" indent="-285750">
              <a:buFont typeface="Wingdings" panose="05000000000000000000" pitchFamily="2" charset="2"/>
              <a:buChar char="§"/>
            </a:pPr>
            <a:endParaRPr lang="en-US" sz="1400" dirty="0"/>
          </a:p>
          <a:p>
            <a:r>
              <a:rPr lang="en-US" sz="1400" dirty="0"/>
              <a:t>In the course of simulation, the population grows annually taking into account  the ethnicity and urbanicity components</a:t>
            </a:r>
          </a:p>
          <a:p>
            <a:endParaRPr lang="en-US" sz="1400" dirty="0"/>
          </a:p>
          <a:p>
            <a:r>
              <a:rPr lang="en-US" sz="1400" dirty="0"/>
              <a:t>The following steps are executed sequentially:</a:t>
            </a:r>
            <a:endParaRPr lang="en-US" dirty="0"/>
          </a:p>
        </p:txBody>
      </p:sp>
    </p:spTree>
    <p:extLst>
      <p:ext uri="{BB962C8B-B14F-4D97-AF65-F5344CB8AC3E}">
        <p14:creationId xmlns:p14="http://schemas.microsoft.com/office/powerpoint/2010/main" val="64492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7133-DF55-42C8-AD45-F33E0255083F}"/>
              </a:ext>
            </a:extLst>
          </p:cNvPr>
          <p:cNvSpPr>
            <a:spLocks noGrp="1"/>
          </p:cNvSpPr>
          <p:nvPr>
            <p:ph type="title"/>
          </p:nvPr>
        </p:nvSpPr>
        <p:spPr/>
        <p:txBody>
          <a:bodyPr/>
          <a:lstStyle/>
          <a:p>
            <a:r>
              <a:rPr lang="en-US" dirty="0"/>
              <a:t>Model progress: Activity Insights</a:t>
            </a:r>
          </a:p>
        </p:txBody>
      </p:sp>
      <p:sp>
        <p:nvSpPr>
          <p:cNvPr id="6" name="AutoShape 6" descr="https://as-prod.asyncgw.teams.microsoft.com/v1/objects/0-sa-d8-23834e6f48587d1f0cfa64c578c826a2/views/imgpsh_mobile_save">
            <a:extLst>
              <a:ext uri="{FF2B5EF4-FFF2-40B4-BE49-F238E27FC236}">
                <a16:creationId xmlns:a16="http://schemas.microsoft.com/office/drawing/2014/main" id="{73F2EB6C-C972-4A9B-A1CD-092B8CA62B2F}"/>
              </a:ext>
            </a:extLst>
          </p:cNvPr>
          <p:cNvSpPr>
            <a:spLocks noChangeAspect="1" noChangeArrowheads="1"/>
          </p:cNvSpPr>
          <p:nvPr/>
        </p:nvSpPr>
        <p:spPr bwMode="auto">
          <a:xfrm>
            <a:off x="1196975" y="0"/>
            <a:ext cx="675005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TextBox 10">
            <a:extLst>
              <a:ext uri="{FF2B5EF4-FFF2-40B4-BE49-F238E27FC236}">
                <a16:creationId xmlns:a16="http://schemas.microsoft.com/office/drawing/2014/main" id="{F3CEB477-AA14-493E-A07C-C0CD2BDFD9A8}"/>
              </a:ext>
            </a:extLst>
          </p:cNvPr>
          <p:cNvSpPr txBox="1"/>
          <p:nvPr/>
        </p:nvSpPr>
        <p:spPr>
          <a:xfrm>
            <a:off x="5730684" y="1506514"/>
            <a:ext cx="3208217"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model underestimates sleep and overestimates employment and education which amount to 55% of the day</a:t>
            </a:r>
          </a:p>
          <a:p>
            <a:endParaRPr lang="en-US" sz="1400" dirty="0"/>
          </a:p>
          <a:p>
            <a:pPr marL="285750" indent="-285750">
              <a:buFont typeface="Arial" panose="020B0604020202020204" pitchFamily="34" charset="0"/>
              <a:buChar char="•"/>
            </a:pPr>
            <a:r>
              <a:rPr lang="en-US" sz="1400" dirty="0"/>
              <a:t>The average employed Australian spends only 2% of his day in social and community interaction </a:t>
            </a:r>
            <a:br>
              <a:rPr lang="en-US" sz="1400" dirty="0"/>
            </a:br>
            <a:endParaRPr lang="en-US" sz="1400" dirty="0"/>
          </a:p>
          <a:p>
            <a:pPr marL="285750" indent="-285750">
              <a:buFont typeface="Arial" panose="020B0604020202020204" pitchFamily="34" charset="0"/>
              <a:buChar char="•"/>
            </a:pPr>
            <a:r>
              <a:rPr lang="en-US" sz="1400" dirty="0"/>
              <a:t>The average employed Australian is spending 5% of the day eating and drinking which the model was accurate in predicting</a:t>
            </a:r>
          </a:p>
        </p:txBody>
      </p:sp>
      <p:pic>
        <p:nvPicPr>
          <p:cNvPr id="12" name="Picture 11">
            <a:extLst>
              <a:ext uri="{FF2B5EF4-FFF2-40B4-BE49-F238E27FC236}">
                <a16:creationId xmlns:a16="http://schemas.microsoft.com/office/drawing/2014/main" id="{14F83C05-3D72-46C1-9D18-7CE47E4A72DB}"/>
              </a:ext>
            </a:extLst>
          </p:cNvPr>
          <p:cNvPicPr>
            <a:picLocks noChangeAspect="1"/>
          </p:cNvPicPr>
          <p:nvPr/>
        </p:nvPicPr>
        <p:blipFill>
          <a:blip r:embed="rId2"/>
          <a:stretch>
            <a:fillRect/>
          </a:stretch>
        </p:blipFill>
        <p:spPr>
          <a:xfrm>
            <a:off x="106511" y="649264"/>
            <a:ext cx="5730683" cy="4301677"/>
          </a:xfrm>
          <a:prstGeom prst="rect">
            <a:avLst/>
          </a:prstGeom>
        </p:spPr>
      </p:pic>
    </p:spTree>
    <p:extLst>
      <p:ext uri="{BB962C8B-B14F-4D97-AF65-F5344CB8AC3E}">
        <p14:creationId xmlns:p14="http://schemas.microsoft.com/office/powerpoint/2010/main" val="1080769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ECA14-E747-4E97-8876-775E4ECC7106}"/>
              </a:ext>
            </a:extLst>
          </p:cNvPr>
          <p:cNvSpPr>
            <a:spLocks noGrp="1"/>
          </p:cNvSpPr>
          <p:nvPr>
            <p:ph type="title"/>
          </p:nvPr>
        </p:nvSpPr>
        <p:spPr/>
        <p:txBody>
          <a:bodyPr/>
          <a:lstStyle/>
          <a:p>
            <a:r>
              <a:rPr lang="en-US" dirty="0"/>
              <a:t>DEEP dive into gender difference in activities</a:t>
            </a:r>
          </a:p>
        </p:txBody>
      </p:sp>
      <p:sp>
        <p:nvSpPr>
          <p:cNvPr id="4" name="AutoShape 2" descr="https://as-prod.asyncgw.teams.microsoft.com/v1/objects/0-sa-d8-23834e6f48587d1f0cfa64c578c826a2/views/imgpsh_mobile_save">
            <a:extLst>
              <a:ext uri="{FF2B5EF4-FFF2-40B4-BE49-F238E27FC236}">
                <a16:creationId xmlns:a16="http://schemas.microsoft.com/office/drawing/2014/main" id="{DF21CEFC-7228-46A9-BAF8-C46ACD9137B9}"/>
              </a:ext>
            </a:extLst>
          </p:cNvPr>
          <p:cNvSpPr>
            <a:spLocks noChangeAspect="1" noChangeArrowheads="1"/>
          </p:cNvSpPr>
          <p:nvPr/>
        </p:nvSpPr>
        <p:spPr bwMode="auto">
          <a:xfrm>
            <a:off x="1196975" y="0"/>
            <a:ext cx="675005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81D8CE67-F337-4E19-920D-E1CE1A61288C}"/>
              </a:ext>
            </a:extLst>
          </p:cNvPr>
          <p:cNvPicPr>
            <a:picLocks noChangeAspect="1"/>
          </p:cNvPicPr>
          <p:nvPr/>
        </p:nvPicPr>
        <p:blipFill>
          <a:blip r:embed="rId2"/>
          <a:stretch>
            <a:fillRect/>
          </a:stretch>
        </p:blipFill>
        <p:spPr>
          <a:xfrm>
            <a:off x="72769" y="706374"/>
            <a:ext cx="4480560" cy="3371356"/>
          </a:xfrm>
          <a:prstGeom prst="rect">
            <a:avLst/>
          </a:prstGeom>
        </p:spPr>
      </p:pic>
      <p:pic>
        <p:nvPicPr>
          <p:cNvPr id="6" name="Picture 5">
            <a:extLst>
              <a:ext uri="{FF2B5EF4-FFF2-40B4-BE49-F238E27FC236}">
                <a16:creationId xmlns:a16="http://schemas.microsoft.com/office/drawing/2014/main" id="{7E9973FC-B0EE-41F4-B1BE-F38605E40EBA}"/>
              </a:ext>
            </a:extLst>
          </p:cNvPr>
          <p:cNvPicPr>
            <a:picLocks noChangeAspect="1"/>
          </p:cNvPicPr>
          <p:nvPr/>
        </p:nvPicPr>
        <p:blipFill>
          <a:blip r:embed="rId3"/>
          <a:stretch>
            <a:fillRect/>
          </a:stretch>
        </p:blipFill>
        <p:spPr>
          <a:xfrm>
            <a:off x="4572000" y="706374"/>
            <a:ext cx="4480560" cy="3371356"/>
          </a:xfrm>
          <a:prstGeom prst="rect">
            <a:avLst/>
          </a:prstGeom>
        </p:spPr>
      </p:pic>
      <p:sp>
        <p:nvSpPr>
          <p:cNvPr id="7" name="TextBox 6">
            <a:extLst>
              <a:ext uri="{FF2B5EF4-FFF2-40B4-BE49-F238E27FC236}">
                <a16:creationId xmlns:a16="http://schemas.microsoft.com/office/drawing/2014/main" id="{EDB06D47-3459-4C46-BF75-6D2158704C9F}"/>
              </a:ext>
            </a:extLst>
          </p:cNvPr>
          <p:cNvSpPr txBox="1"/>
          <p:nvPr/>
        </p:nvSpPr>
        <p:spPr>
          <a:xfrm>
            <a:off x="371506" y="4393454"/>
            <a:ext cx="7981662" cy="461665"/>
          </a:xfrm>
          <a:prstGeom prst="rect">
            <a:avLst/>
          </a:prstGeom>
          <a:noFill/>
        </p:spPr>
        <p:txBody>
          <a:bodyPr wrap="square" rtlCol="0">
            <a:spAutoFit/>
          </a:bodyPr>
          <a:lstStyle/>
          <a:p>
            <a:pPr marL="285750" indent="-285750">
              <a:buFont typeface="Wingdings" panose="05000000000000000000" pitchFamily="2" charset="2"/>
              <a:buChar char="§"/>
            </a:pPr>
            <a:r>
              <a:rPr lang="en-US" sz="1200" dirty="0"/>
              <a:t>Drinking occasions are generated during ‘</a:t>
            </a:r>
            <a:r>
              <a:rPr lang="en-US" sz="1200" i="1" dirty="0"/>
              <a:t>Recreation and Leisure’ </a:t>
            </a:r>
            <a:r>
              <a:rPr lang="en-US" sz="1200" dirty="0"/>
              <a:t>and </a:t>
            </a:r>
            <a:r>
              <a:rPr lang="en-US" sz="1200" i="1" dirty="0"/>
              <a:t>‘Social and Community Interaction’</a:t>
            </a:r>
            <a:r>
              <a:rPr lang="en-US" sz="1200" dirty="0"/>
              <a:t> and </a:t>
            </a:r>
            <a:r>
              <a:rPr lang="en-US" sz="1200" i="1" dirty="0"/>
              <a:t>‘Eating and Drinking’</a:t>
            </a:r>
            <a:r>
              <a:rPr lang="en-US" sz="1200" dirty="0"/>
              <a:t> activities. These activities are being predicted precisely in our model according to Australia census</a:t>
            </a:r>
          </a:p>
        </p:txBody>
      </p:sp>
    </p:spTree>
    <p:extLst>
      <p:ext uri="{BB962C8B-B14F-4D97-AF65-F5344CB8AC3E}">
        <p14:creationId xmlns:p14="http://schemas.microsoft.com/office/powerpoint/2010/main" val="1495948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2009614" y="939800"/>
            <a:ext cx="6680200" cy="3656012"/>
          </a:xfrm>
        </p:spPr>
        <p:txBody>
          <a:bodyPr>
            <a:normAutofit/>
          </a:bodyPr>
          <a:lstStyle/>
          <a:p>
            <a:pPr marL="400050">
              <a:defRPr/>
            </a:pPr>
            <a:r>
              <a:rPr lang="en-GB" sz="1400" kern="0" dirty="0"/>
              <a:t>Background</a:t>
            </a:r>
          </a:p>
          <a:p>
            <a:pPr marL="400050">
              <a:defRPr/>
            </a:pPr>
            <a:r>
              <a:rPr lang="en-GB" sz="1400" kern="0" dirty="0"/>
              <a:t>Project Update</a:t>
            </a:r>
          </a:p>
          <a:p>
            <a:pPr marL="800100" lvl="1">
              <a:defRPr/>
            </a:pPr>
            <a:r>
              <a:rPr lang="en-GB" sz="1200" kern="0" dirty="0"/>
              <a:t>Timeline</a:t>
            </a:r>
          </a:p>
          <a:p>
            <a:pPr marL="800100" lvl="1">
              <a:defRPr/>
            </a:pPr>
            <a:r>
              <a:rPr lang="en-GB" sz="1200" kern="0" dirty="0"/>
              <a:t>Decisions</a:t>
            </a:r>
          </a:p>
          <a:p>
            <a:pPr marL="800100" lvl="1">
              <a:defRPr/>
            </a:pPr>
            <a:r>
              <a:rPr lang="en-GB" sz="1200" kern="0" dirty="0"/>
              <a:t>Overall Status with Risks/ issues </a:t>
            </a:r>
          </a:p>
          <a:p>
            <a:pPr marL="400050">
              <a:defRPr/>
            </a:pPr>
            <a:r>
              <a:rPr lang="en-GB" sz="1400" kern="0" dirty="0"/>
              <a:t>Deep Dive on Progress</a:t>
            </a:r>
          </a:p>
          <a:p>
            <a:pPr marL="400050">
              <a:defRPr/>
            </a:pPr>
            <a:r>
              <a:rPr lang="en-GB" sz="1400" kern="0" dirty="0"/>
              <a:t>Next Steps</a:t>
            </a:r>
          </a:p>
          <a:p>
            <a:pPr marL="800100" lvl="1">
              <a:defRPr/>
            </a:pPr>
            <a:endParaRPr lang="en-GB" sz="1200" kern="0" dirty="0"/>
          </a:p>
          <a:p>
            <a:pPr marL="800100" lvl="1">
              <a:defRPr/>
            </a:pPr>
            <a:endParaRPr lang="en-GB" sz="1200" kern="0" dirty="0"/>
          </a:p>
          <a:p>
            <a:pPr marL="400050">
              <a:defRPr/>
            </a:pPr>
            <a:endParaRPr lang="en-GB" sz="1400" kern="0" dirty="0"/>
          </a:p>
          <a:p>
            <a:pPr marL="400050">
              <a:defRPr/>
            </a:pPr>
            <a:endParaRPr lang="en-GB" sz="1400" kern="0" dirty="0"/>
          </a:p>
          <a:p>
            <a:pPr marL="400050">
              <a:defRPr/>
            </a:pPr>
            <a:endParaRPr lang="en-GB" sz="1800" kern="0" dirty="0"/>
          </a:p>
        </p:txBody>
      </p:sp>
      <p:sp>
        <p:nvSpPr>
          <p:cNvPr id="7" name="Title 6"/>
          <p:cNvSpPr>
            <a:spLocks noGrp="1"/>
          </p:cNvSpPr>
          <p:nvPr>
            <p:ph type="title"/>
          </p:nvPr>
        </p:nvSpPr>
        <p:spPr>
          <a:xfrm>
            <a:off x="2074234" y="204284"/>
            <a:ext cx="5532586" cy="857250"/>
          </a:xfrm>
        </p:spPr>
        <p:txBody>
          <a:bodyPr>
            <a:normAutofit/>
          </a:bodyPr>
          <a:lstStyle/>
          <a:p>
            <a:r>
              <a:rPr lang="en-GB" dirty="0"/>
              <a:t>AGENDA</a:t>
            </a:r>
          </a:p>
        </p:txBody>
      </p:sp>
      <p:sp>
        <p:nvSpPr>
          <p:cNvPr id="2" name="Slide Number Placeholder 1">
            <a:extLst>
              <a:ext uri="{FF2B5EF4-FFF2-40B4-BE49-F238E27FC236}">
                <a16:creationId xmlns:a16="http://schemas.microsoft.com/office/drawing/2014/main" id="{E8CAE769-B674-4D31-BFB7-605A4C34FCC1}"/>
              </a:ext>
            </a:extLst>
          </p:cNvPr>
          <p:cNvSpPr>
            <a:spLocks noGrp="1"/>
          </p:cNvSpPr>
          <p:nvPr>
            <p:ph type="sldNum" sz="quarter" idx="12"/>
          </p:nvPr>
        </p:nvSpPr>
        <p:spPr>
          <a:xfrm>
            <a:off x="7010400" y="4869656"/>
            <a:ext cx="2133600" cy="273844"/>
          </a:xfrm>
        </p:spPr>
        <p:txBody>
          <a:bodyPr/>
          <a:lstStyle/>
          <a:p>
            <a:r>
              <a:rPr lang="en-GB" sz="900" dirty="0">
                <a:solidFill>
                  <a:prstClr val="black">
                    <a:tint val="75000"/>
                  </a:prstClr>
                </a:solidFill>
              </a:rPr>
              <a:t>Page </a:t>
            </a:r>
            <a:fld id="{BDF01666-E04F-41EE-9F8C-A6A15CCCC6B9}" type="slidenum">
              <a:rPr lang="en-GB" sz="900" smtClean="0">
                <a:solidFill>
                  <a:prstClr val="black">
                    <a:tint val="75000"/>
                  </a:prstClr>
                </a:solidFill>
              </a:rPr>
              <a:pPr/>
              <a:t>2</a:t>
            </a:fld>
            <a:endParaRPr lang="en-GB" sz="900" dirty="0">
              <a:solidFill>
                <a:prstClr val="black">
                  <a:tint val="75000"/>
                </a:prstClr>
              </a:solidFill>
            </a:endParaRPr>
          </a:p>
        </p:txBody>
      </p:sp>
      <p:pic>
        <p:nvPicPr>
          <p:cNvPr id="13" name="Picture Placeholder 12">
            <a:extLst>
              <a:ext uri="{FF2B5EF4-FFF2-40B4-BE49-F238E27FC236}">
                <a16:creationId xmlns:a16="http://schemas.microsoft.com/office/drawing/2014/main" id="{25188E23-408E-44E3-8771-4AC1BDF7A46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3338" r="23338"/>
          <a:stretch>
            <a:fillRect/>
          </a:stretch>
        </p:blipFill>
        <p:spPr/>
      </p:pic>
    </p:spTree>
    <p:extLst>
      <p:ext uri="{BB962C8B-B14F-4D97-AF65-F5344CB8AC3E}">
        <p14:creationId xmlns:p14="http://schemas.microsoft.com/office/powerpoint/2010/main" val="2224313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2F97-E236-441D-84A2-464D6F7F938C}"/>
              </a:ext>
            </a:extLst>
          </p:cNvPr>
          <p:cNvSpPr>
            <a:spLocks noGrp="1"/>
          </p:cNvSpPr>
          <p:nvPr>
            <p:ph type="title"/>
          </p:nvPr>
        </p:nvSpPr>
        <p:spPr/>
        <p:txBody>
          <a:bodyPr/>
          <a:lstStyle/>
          <a:p>
            <a:r>
              <a:rPr lang="en-US" dirty="0"/>
              <a:t>DEEP dive into gender difference in activities</a:t>
            </a:r>
          </a:p>
        </p:txBody>
      </p:sp>
      <p:sp>
        <p:nvSpPr>
          <p:cNvPr id="10" name="TextBox 9">
            <a:extLst>
              <a:ext uri="{FF2B5EF4-FFF2-40B4-BE49-F238E27FC236}">
                <a16:creationId xmlns:a16="http://schemas.microsoft.com/office/drawing/2014/main" id="{60F103F4-D4CA-4DB1-8C6A-C9F4B1327315}"/>
              </a:ext>
            </a:extLst>
          </p:cNvPr>
          <p:cNvSpPr txBox="1"/>
          <p:nvPr/>
        </p:nvSpPr>
        <p:spPr>
          <a:xfrm>
            <a:off x="457200" y="1176947"/>
            <a:ext cx="713913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Household – Females spend </a:t>
            </a:r>
            <a:r>
              <a:rPr lang="en-US" sz="1600" b="1" dirty="0">
                <a:solidFill>
                  <a:srgbClr val="FF0000"/>
                </a:solidFill>
              </a:rPr>
              <a:t>9%</a:t>
            </a:r>
            <a:r>
              <a:rPr lang="en-US" sz="1600" dirty="0"/>
              <a:t> more in of their day in household activities than males</a:t>
            </a:r>
          </a:p>
          <a:p>
            <a:pPr marL="742950" lvl="1" indent="-285750">
              <a:buFont typeface="Arial" panose="020B0604020202020204" pitchFamily="34" charset="0"/>
              <a:buChar char="•"/>
            </a:pPr>
            <a:r>
              <a:rPr lang="en-US" sz="1600" dirty="0"/>
              <a:t>Questions – Is spending more time in household activities an increase or a decrease to the likelihood of drinking? Is this gap between the genders consistent across demographics like age or religion?</a:t>
            </a:r>
          </a:p>
          <a:p>
            <a:pPr marL="285750" indent="-285750">
              <a:buFont typeface="Arial" panose="020B0604020202020204" pitchFamily="34" charset="0"/>
              <a:buChar char="•"/>
            </a:pPr>
            <a:r>
              <a:rPr lang="en-US" sz="1600" dirty="0"/>
              <a:t>Work – Males spend </a:t>
            </a:r>
            <a:r>
              <a:rPr lang="en-US" sz="1600" b="1" dirty="0">
                <a:solidFill>
                  <a:srgbClr val="FF0000"/>
                </a:solidFill>
              </a:rPr>
              <a:t>8%</a:t>
            </a:r>
            <a:r>
              <a:rPr lang="en-US" sz="1600" dirty="0"/>
              <a:t> more in of their day in employment and education than females</a:t>
            </a:r>
          </a:p>
          <a:p>
            <a:pPr marL="742950" lvl="1" indent="-285750">
              <a:buFont typeface="Arial" panose="020B0604020202020204" pitchFamily="34" charset="0"/>
              <a:buChar char="•"/>
            </a:pPr>
            <a:r>
              <a:rPr lang="en-US" sz="1600" dirty="0"/>
              <a:t>Question – Is spending more time in employment and education an increase or a decrease to the likelihood of drinking? </a:t>
            </a:r>
          </a:p>
        </p:txBody>
      </p:sp>
    </p:spTree>
    <p:extLst>
      <p:ext uri="{BB962C8B-B14F-4D97-AF65-F5344CB8AC3E}">
        <p14:creationId xmlns:p14="http://schemas.microsoft.com/office/powerpoint/2010/main" val="242170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image001">
            <a:extLst>
              <a:ext uri="{FF2B5EF4-FFF2-40B4-BE49-F238E27FC236}">
                <a16:creationId xmlns:a16="http://schemas.microsoft.com/office/drawing/2014/main" id="{79D835B7-6936-4BB9-B7DD-4C6359BA5F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8" t="9288" r="9026" b="3610"/>
          <a:stretch/>
        </p:blipFill>
        <p:spPr bwMode="auto">
          <a:xfrm>
            <a:off x="692658" y="1667105"/>
            <a:ext cx="2087205" cy="192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FBEA40AA-26FE-48B9-8CE1-6AADF77A7008}"/>
              </a:ext>
            </a:extLst>
          </p:cNvPr>
          <p:cNvSpPr>
            <a:spLocks noGrp="1"/>
          </p:cNvSpPr>
          <p:nvPr>
            <p:ph type="title"/>
          </p:nvPr>
        </p:nvSpPr>
        <p:spPr>
          <a:xfrm>
            <a:off x="445066" y="22416"/>
            <a:ext cx="7139136" cy="857250"/>
          </a:xfrm>
        </p:spPr>
        <p:txBody>
          <a:bodyPr>
            <a:noAutofit/>
          </a:bodyPr>
          <a:lstStyle/>
          <a:p>
            <a:r>
              <a:rPr lang="en-US" sz="2000" dirty="0"/>
              <a:t>What if population growth continues at ~2% PA driven by cap cities with a 50/50 mix of organic to immigration?</a:t>
            </a:r>
            <a:br>
              <a:rPr lang="en-US" sz="2000" dirty="0"/>
            </a:br>
            <a:endParaRPr lang="en-GB" sz="2000" dirty="0"/>
          </a:p>
        </p:txBody>
      </p:sp>
      <p:sp>
        <p:nvSpPr>
          <p:cNvPr id="5" name="TextBox 4">
            <a:extLst>
              <a:ext uri="{FF2B5EF4-FFF2-40B4-BE49-F238E27FC236}">
                <a16:creationId xmlns:a16="http://schemas.microsoft.com/office/drawing/2014/main" id="{0A42452D-1FCE-4DDF-AF63-0BC4C3F210EA}"/>
              </a:ext>
            </a:extLst>
          </p:cNvPr>
          <p:cNvSpPr txBox="1"/>
          <p:nvPr/>
        </p:nvSpPr>
        <p:spPr>
          <a:xfrm>
            <a:off x="646944" y="1554610"/>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6" name="Rectangle 5">
            <a:extLst>
              <a:ext uri="{FF2B5EF4-FFF2-40B4-BE49-F238E27FC236}">
                <a16:creationId xmlns:a16="http://schemas.microsoft.com/office/drawing/2014/main" id="{A80FB664-9F56-45BD-A2D8-EAA7C87F263E}"/>
              </a:ext>
            </a:extLst>
          </p:cNvPr>
          <p:cNvSpPr/>
          <p:nvPr/>
        </p:nvSpPr>
        <p:spPr>
          <a:xfrm>
            <a:off x="599562" y="1538578"/>
            <a:ext cx="2273398" cy="2181459"/>
          </a:xfrm>
          <a:prstGeom prst="rect">
            <a:avLst/>
          </a:prstGeom>
          <a:noFill/>
          <a:ln>
            <a:solidFill>
              <a:srgbClr val="FFB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EC4F90-9402-47B2-900F-BD1887371343}"/>
              </a:ext>
            </a:extLst>
          </p:cNvPr>
          <p:cNvSpPr txBox="1"/>
          <p:nvPr/>
        </p:nvSpPr>
        <p:spPr>
          <a:xfrm>
            <a:off x="3176740" y="1613643"/>
            <a:ext cx="5140619" cy="1600438"/>
          </a:xfrm>
          <a:prstGeom prst="rect">
            <a:avLst/>
          </a:prstGeom>
          <a:noFill/>
        </p:spPr>
        <p:txBody>
          <a:bodyPr wrap="square" rtlCol="0">
            <a:spAutoFit/>
          </a:bodyPr>
          <a:lstStyle/>
          <a:p>
            <a:pPr marL="285750" indent="-285750">
              <a:buFont typeface="Wingdings" panose="05000000000000000000" pitchFamily="2" charset="2"/>
              <a:buChar char="§"/>
            </a:pPr>
            <a:r>
              <a:rPr lang="en-US" sz="1400" dirty="0"/>
              <a:t>The model will then predict whether the agent will drink</a:t>
            </a:r>
          </a:p>
          <a:p>
            <a:pPr marL="285750" indent="-285750">
              <a:buFont typeface="Wingdings" panose="05000000000000000000" pitchFamily="2" charset="2"/>
              <a:buChar char="§"/>
            </a:pPr>
            <a:r>
              <a:rPr lang="en-US" sz="1400" dirty="0"/>
              <a:t>Insights from temperature to frequency of drinking will be incorporated in the model</a:t>
            </a:r>
          </a:p>
          <a:p>
            <a:endParaRPr lang="en-US" sz="1400" dirty="0"/>
          </a:p>
          <a:p>
            <a:r>
              <a:rPr lang="en-US" sz="1400" u="sng" dirty="0"/>
              <a:t>Next Steps</a:t>
            </a:r>
            <a:r>
              <a:rPr lang="en-US" sz="1400" dirty="0"/>
              <a:t>: Once the relationship between frequency of drinking to demographics &amp; activity is extracted from Kantar, this section of the model should be completed shortly</a:t>
            </a:r>
          </a:p>
        </p:txBody>
      </p:sp>
    </p:spTree>
    <p:extLst>
      <p:ext uri="{BB962C8B-B14F-4D97-AF65-F5344CB8AC3E}">
        <p14:creationId xmlns:p14="http://schemas.microsoft.com/office/powerpoint/2010/main" val="252959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5991-9C9A-4DAB-B45E-0066506BDD7A}"/>
              </a:ext>
            </a:extLst>
          </p:cNvPr>
          <p:cNvSpPr>
            <a:spLocks noGrp="1"/>
          </p:cNvSpPr>
          <p:nvPr>
            <p:ph type="title"/>
          </p:nvPr>
        </p:nvSpPr>
        <p:spPr>
          <a:xfrm>
            <a:off x="457200" y="-12806"/>
            <a:ext cx="7139136" cy="857250"/>
          </a:xfrm>
        </p:spPr>
        <p:txBody>
          <a:bodyPr/>
          <a:lstStyle/>
          <a:p>
            <a:r>
              <a:rPr lang="en-US"/>
              <a:t>Effects of temperature and holidays on sales</a:t>
            </a:r>
            <a:endParaRPr lang="en-US" dirty="0"/>
          </a:p>
        </p:txBody>
      </p:sp>
      <p:pic>
        <p:nvPicPr>
          <p:cNvPr id="53250" name="Picture 2" descr="Temp-Sales w holiday.PNG">
            <a:extLst>
              <a:ext uri="{FF2B5EF4-FFF2-40B4-BE49-F238E27FC236}">
                <a16:creationId xmlns:a16="http://schemas.microsoft.com/office/drawing/2014/main" id="{BC8752DA-FDC7-48FD-BEA1-22DCE9283E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7018" y="2925948"/>
            <a:ext cx="2719265" cy="1865632"/>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Temp-Sales wo holiday.PNG">
            <a:extLst>
              <a:ext uri="{FF2B5EF4-FFF2-40B4-BE49-F238E27FC236}">
                <a16:creationId xmlns:a16="http://schemas.microsoft.com/office/drawing/2014/main" id="{25BC7C98-5B36-4F6E-A513-6F76A23AC9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7018" y="685900"/>
            <a:ext cx="2817955" cy="20705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EECE80-9509-4C2F-A6DD-ED0FD14077B4}"/>
              </a:ext>
            </a:extLst>
          </p:cNvPr>
          <p:cNvSpPr txBox="1"/>
          <p:nvPr/>
        </p:nvSpPr>
        <p:spPr>
          <a:xfrm>
            <a:off x="930876" y="2889315"/>
            <a:ext cx="4049963" cy="2246769"/>
          </a:xfrm>
          <a:prstGeom prst="rect">
            <a:avLst/>
          </a:prstGeom>
          <a:noFill/>
        </p:spPr>
        <p:txBody>
          <a:bodyPr wrap="square" rtlCol="0">
            <a:spAutoFit/>
          </a:bodyPr>
          <a:lstStyle/>
          <a:p>
            <a:pPr marL="285750" indent="-285750">
              <a:buFont typeface="Wingdings" panose="05000000000000000000" pitchFamily="2" charset="2"/>
              <a:buChar char="§"/>
            </a:pPr>
            <a:r>
              <a:rPr lang="en-US" sz="1400" dirty="0"/>
              <a:t>Seasonality in sales is highly inline with Holidays both during crest and troughs(plot 1)</a:t>
            </a:r>
          </a:p>
          <a:p>
            <a:pPr marL="285750" indent="-285750">
              <a:buFont typeface="Wingdings" panose="05000000000000000000" pitchFamily="2" charset="2"/>
              <a:buChar char="§"/>
            </a:pPr>
            <a:r>
              <a:rPr lang="en-US" sz="1400" dirty="0"/>
              <a:t>Normalizing the effect of holidays, there is a linear relationship between Temperature and Sales(plot 2)</a:t>
            </a:r>
          </a:p>
          <a:p>
            <a:pPr marL="285750" indent="-285750">
              <a:buFont typeface="Wingdings" panose="05000000000000000000" pitchFamily="2" charset="2"/>
              <a:buChar char="§"/>
            </a:pPr>
            <a:r>
              <a:rPr lang="en-US" sz="1400" dirty="0"/>
              <a:t>Hence, both effect of Temperature and Holiday together is considered to predict Trigger</a:t>
            </a:r>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r>
              <a:rPr lang="en-US" sz="1400" dirty="0"/>
              <a:t> </a:t>
            </a:r>
            <a:endParaRPr lang="en-US" sz="1200" dirty="0"/>
          </a:p>
        </p:txBody>
      </p:sp>
      <p:grpSp>
        <p:nvGrpSpPr>
          <p:cNvPr id="6" name="Group 5">
            <a:extLst>
              <a:ext uri="{FF2B5EF4-FFF2-40B4-BE49-F238E27FC236}">
                <a16:creationId xmlns:a16="http://schemas.microsoft.com/office/drawing/2014/main" id="{A05AC953-086C-4050-AE0D-69990F963015}"/>
              </a:ext>
            </a:extLst>
          </p:cNvPr>
          <p:cNvGrpSpPr/>
          <p:nvPr/>
        </p:nvGrpSpPr>
        <p:grpSpPr>
          <a:xfrm>
            <a:off x="1053780" y="651157"/>
            <a:ext cx="3197693" cy="2105327"/>
            <a:chOff x="1053780" y="651157"/>
            <a:chExt cx="3197693" cy="2105327"/>
          </a:xfrm>
        </p:grpSpPr>
        <p:pic>
          <p:nvPicPr>
            <p:cNvPr id="4" name="Picture 3">
              <a:extLst>
                <a:ext uri="{FF2B5EF4-FFF2-40B4-BE49-F238E27FC236}">
                  <a16:creationId xmlns:a16="http://schemas.microsoft.com/office/drawing/2014/main" id="{3D1EEE19-DA03-4254-A6BB-338913400AB3}"/>
                </a:ext>
              </a:extLst>
            </p:cNvPr>
            <p:cNvPicPr>
              <a:picLocks noChangeAspect="1"/>
            </p:cNvPicPr>
            <p:nvPr/>
          </p:nvPicPr>
          <p:blipFill>
            <a:blip r:embed="rId4"/>
            <a:stretch>
              <a:fillRect/>
            </a:stretch>
          </p:blipFill>
          <p:spPr>
            <a:xfrm>
              <a:off x="1192928" y="651157"/>
              <a:ext cx="3051876" cy="2105327"/>
            </a:xfrm>
            <a:prstGeom prst="rect">
              <a:avLst/>
            </a:prstGeom>
          </p:spPr>
        </p:pic>
        <p:sp>
          <p:nvSpPr>
            <p:cNvPr id="3" name="Rectangle 2">
              <a:extLst>
                <a:ext uri="{FF2B5EF4-FFF2-40B4-BE49-F238E27FC236}">
                  <a16:creationId xmlns:a16="http://schemas.microsoft.com/office/drawing/2014/main" id="{B1093121-440B-4692-B8C6-CC3304418C35}"/>
                </a:ext>
              </a:extLst>
            </p:cNvPr>
            <p:cNvSpPr/>
            <p:nvPr/>
          </p:nvSpPr>
          <p:spPr>
            <a:xfrm>
              <a:off x="1246402" y="664912"/>
              <a:ext cx="3005071" cy="189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1.Sales due to seasonality over time and Holidays</a:t>
              </a:r>
            </a:p>
          </p:txBody>
        </p:sp>
        <p:sp>
          <p:nvSpPr>
            <p:cNvPr id="5" name="Rectangle 4">
              <a:extLst>
                <a:ext uri="{FF2B5EF4-FFF2-40B4-BE49-F238E27FC236}">
                  <a16:creationId xmlns:a16="http://schemas.microsoft.com/office/drawing/2014/main" id="{6FB89757-41A2-48F5-BBBA-7E720C2FDC70}"/>
                </a:ext>
              </a:extLst>
            </p:cNvPr>
            <p:cNvSpPr/>
            <p:nvPr/>
          </p:nvSpPr>
          <p:spPr>
            <a:xfrm rot="60000">
              <a:off x="1053780" y="1186203"/>
              <a:ext cx="278296" cy="1035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tx1"/>
                  </a:solidFill>
                </a:rPr>
                <a:t>Seasonal sales</a:t>
              </a:r>
            </a:p>
          </p:txBody>
        </p:sp>
      </p:grpSp>
      <p:sp>
        <p:nvSpPr>
          <p:cNvPr id="11" name="Rectangle 10">
            <a:extLst>
              <a:ext uri="{FF2B5EF4-FFF2-40B4-BE49-F238E27FC236}">
                <a16:creationId xmlns:a16="http://schemas.microsoft.com/office/drawing/2014/main" id="{BA689DA0-6749-48A8-959B-75B52EFDF142}"/>
              </a:ext>
            </a:extLst>
          </p:cNvPr>
          <p:cNvSpPr/>
          <p:nvPr/>
        </p:nvSpPr>
        <p:spPr>
          <a:xfrm>
            <a:off x="5417945" y="665280"/>
            <a:ext cx="2021094" cy="189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2.Effect of Temperature on Sales</a:t>
            </a:r>
          </a:p>
        </p:txBody>
      </p:sp>
      <p:sp>
        <p:nvSpPr>
          <p:cNvPr id="12" name="Rectangle 11">
            <a:extLst>
              <a:ext uri="{FF2B5EF4-FFF2-40B4-BE49-F238E27FC236}">
                <a16:creationId xmlns:a16="http://schemas.microsoft.com/office/drawing/2014/main" id="{C862064D-5A12-41D7-AE7E-8F9A4D8190F3}"/>
              </a:ext>
            </a:extLst>
          </p:cNvPr>
          <p:cNvSpPr/>
          <p:nvPr/>
        </p:nvSpPr>
        <p:spPr>
          <a:xfrm rot="60000">
            <a:off x="5130471" y="1184503"/>
            <a:ext cx="278296" cy="1054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tx1"/>
                </a:solidFill>
              </a:rPr>
              <a:t>Sales w/o holiday</a:t>
            </a:r>
          </a:p>
        </p:txBody>
      </p:sp>
      <p:sp>
        <p:nvSpPr>
          <p:cNvPr id="13" name="Rectangle 12">
            <a:extLst>
              <a:ext uri="{FF2B5EF4-FFF2-40B4-BE49-F238E27FC236}">
                <a16:creationId xmlns:a16="http://schemas.microsoft.com/office/drawing/2014/main" id="{04A20D06-4A0A-4566-8038-18938763800A}"/>
              </a:ext>
            </a:extLst>
          </p:cNvPr>
          <p:cNvSpPr/>
          <p:nvPr/>
        </p:nvSpPr>
        <p:spPr>
          <a:xfrm>
            <a:off x="5377469" y="2806497"/>
            <a:ext cx="2719265" cy="213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3.Effect of Temperature and Holiday on Sales </a:t>
            </a:r>
          </a:p>
        </p:txBody>
      </p:sp>
      <p:sp>
        <p:nvSpPr>
          <p:cNvPr id="14" name="Rectangle 13">
            <a:extLst>
              <a:ext uri="{FF2B5EF4-FFF2-40B4-BE49-F238E27FC236}">
                <a16:creationId xmlns:a16="http://schemas.microsoft.com/office/drawing/2014/main" id="{180E9156-B36F-46C8-B03F-6093083C64B2}"/>
              </a:ext>
            </a:extLst>
          </p:cNvPr>
          <p:cNvSpPr/>
          <p:nvPr/>
        </p:nvSpPr>
        <p:spPr>
          <a:xfrm rot="60000">
            <a:off x="5130470" y="3290315"/>
            <a:ext cx="278296" cy="1054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tx1"/>
                </a:solidFill>
              </a:rPr>
              <a:t>Sales</a:t>
            </a:r>
          </a:p>
        </p:txBody>
      </p:sp>
      <p:grpSp>
        <p:nvGrpSpPr>
          <p:cNvPr id="16" name="Group 15">
            <a:extLst>
              <a:ext uri="{FF2B5EF4-FFF2-40B4-BE49-F238E27FC236}">
                <a16:creationId xmlns:a16="http://schemas.microsoft.com/office/drawing/2014/main" id="{C4A062E2-C8D6-4093-990C-3C01EC37599C}"/>
              </a:ext>
            </a:extLst>
          </p:cNvPr>
          <p:cNvGrpSpPr/>
          <p:nvPr/>
        </p:nvGrpSpPr>
        <p:grpSpPr>
          <a:xfrm>
            <a:off x="3802231" y="1508407"/>
            <a:ext cx="945349" cy="281566"/>
            <a:chOff x="3795562" y="1333014"/>
            <a:chExt cx="945349" cy="281566"/>
          </a:xfrm>
        </p:grpSpPr>
        <p:sp>
          <p:nvSpPr>
            <p:cNvPr id="9" name="Rectangle 8">
              <a:extLst>
                <a:ext uri="{FF2B5EF4-FFF2-40B4-BE49-F238E27FC236}">
                  <a16:creationId xmlns:a16="http://schemas.microsoft.com/office/drawing/2014/main" id="{9186891F-33E5-4612-99F7-4448A1D5ECEA}"/>
                </a:ext>
              </a:extLst>
            </p:cNvPr>
            <p:cNvSpPr/>
            <p:nvPr/>
          </p:nvSpPr>
          <p:spPr>
            <a:xfrm>
              <a:off x="4026768" y="1383527"/>
              <a:ext cx="60202" cy="47708"/>
            </a:xfrm>
            <a:prstGeom prst="rect">
              <a:avLst/>
            </a:prstGeom>
            <a:solidFill>
              <a:srgbClr val="CD683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93A7F3-1943-432D-B4AA-D56C6E8AB432}"/>
                </a:ext>
              </a:extLst>
            </p:cNvPr>
            <p:cNvSpPr/>
            <p:nvPr/>
          </p:nvSpPr>
          <p:spPr>
            <a:xfrm>
              <a:off x="4021846" y="1508407"/>
              <a:ext cx="60202" cy="4770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EE1B3C-DDBD-4CD8-A720-3E5E749FCB2B}"/>
                </a:ext>
              </a:extLst>
            </p:cNvPr>
            <p:cNvSpPr/>
            <p:nvPr/>
          </p:nvSpPr>
          <p:spPr>
            <a:xfrm>
              <a:off x="3842427" y="1333014"/>
              <a:ext cx="898484" cy="14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Holiday</a:t>
              </a:r>
            </a:p>
          </p:txBody>
        </p:sp>
        <p:sp>
          <p:nvSpPr>
            <p:cNvPr id="20" name="Rectangle 19">
              <a:extLst>
                <a:ext uri="{FF2B5EF4-FFF2-40B4-BE49-F238E27FC236}">
                  <a16:creationId xmlns:a16="http://schemas.microsoft.com/office/drawing/2014/main" id="{6804DEC1-13CF-4285-8A40-91FDC1C4541F}"/>
                </a:ext>
              </a:extLst>
            </p:cNvPr>
            <p:cNvSpPr/>
            <p:nvPr/>
          </p:nvSpPr>
          <p:spPr>
            <a:xfrm>
              <a:off x="3795562" y="1465846"/>
              <a:ext cx="898484" cy="14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Sales</a:t>
              </a:r>
            </a:p>
          </p:txBody>
        </p:sp>
      </p:grpSp>
      <p:grpSp>
        <p:nvGrpSpPr>
          <p:cNvPr id="22" name="Group 21">
            <a:extLst>
              <a:ext uri="{FF2B5EF4-FFF2-40B4-BE49-F238E27FC236}">
                <a16:creationId xmlns:a16="http://schemas.microsoft.com/office/drawing/2014/main" id="{CA6775CD-5918-4BC7-84F5-1D4167F0A0ED}"/>
              </a:ext>
            </a:extLst>
          </p:cNvPr>
          <p:cNvGrpSpPr/>
          <p:nvPr/>
        </p:nvGrpSpPr>
        <p:grpSpPr>
          <a:xfrm>
            <a:off x="7772524" y="1522409"/>
            <a:ext cx="1063739" cy="273615"/>
            <a:chOff x="3795562" y="1340965"/>
            <a:chExt cx="1063739" cy="273615"/>
          </a:xfrm>
        </p:grpSpPr>
        <p:sp>
          <p:nvSpPr>
            <p:cNvPr id="23" name="Rectangle 22">
              <a:extLst>
                <a:ext uri="{FF2B5EF4-FFF2-40B4-BE49-F238E27FC236}">
                  <a16:creationId xmlns:a16="http://schemas.microsoft.com/office/drawing/2014/main" id="{CCB2B60B-920D-4A37-BE7C-2AA218EA6E96}"/>
                </a:ext>
              </a:extLst>
            </p:cNvPr>
            <p:cNvSpPr/>
            <p:nvPr/>
          </p:nvSpPr>
          <p:spPr>
            <a:xfrm>
              <a:off x="4026768" y="1383527"/>
              <a:ext cx="60202" cy="47708"/>
            </a:xfrm>
            <a:prstGeom prst="rect">
              <a:avLst/>
            </a:prstGeom>
            <a:solidFill>
              <a:srgbClr val="CD683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BB47638-A86A-4CBC-829F-C233991C225D}"/>
                </a:ext>
              </a:extLst>
            </p:cNvPr>
            <p:cNvSpPr/>
            <p:nvPr/>
          </p:nvSpPr>
          <p:spPr>
            <a:xfrm>
              <a:off x="4021846" y="1508407"/>
              <a:ext cx="60202" cy="4770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535486-6DDE-4DB7-BEB9-C6B4B560678F}"/>
                </a:ext>
              </a:extLst>
            </p:cNvPr>
            <p:cNvSpPr/>
            <p:nvPr/>
          </p:nvSpPr>
          <p:spPr>
            <a:xfrm>
              <a:off x="3960817" y="1340965"/>
              <a:ext cx="898484" cy="14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Temperature</a:t>
              </a:r>
            </a:p>
          </p:txBody>
        </p:sp>
        <p:sp>
          <p:nvSpPr>
            <p:cNvPr id="26" name="Rectangle 25">
              <a:extLst>
                <a:ext uri="{FF2B5EF4-FFF2-40B4-BE49-F238E27FC236}">
                  <a16:creationId xmlns:a16="http://schemas.microsoft.com/office/drawing/2014/main" id="{FADB1E2A-4290-4E32-936D-4F3282D85FDF}"/>
                </a:ext>
              </a:extLst>
            </p:cNvPr>
            <p:cNvSpPr/>
            <p:nvPr/>
          </p:nvSpPr>
          <p:spPr>
            <a:xfrm>
              <a:off x="3795562" y="1465846"/>
              <a:ext cx="898484" cy="14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Sales</a:t>
              </a:r>
            </a:p>
          </p:txBody>
        </p:sp>
      </p:grpSp>
      <p:grpSp>
        <p:nvGrpSpPr>
          <p:cNvPr id="27" name="Group 26">
            <a:extLst>
              <a:ext uri="{FF2B5EF4-FFF2-40B4-BE49-F238E27FC236}">
                <a16:creationId xmlns:a16="http://schemas.microsoft.com/office/drawing/2014/main" id="{1A94C5C8-9DBE-48B4-9726-5FED858DFC14}"/>
              </a:ext>
            </a:extLst>
          </p:cNvPr>
          <p:cNvGrpSpPr/>
          <p:nvPr/>
        </p:nvGrpSpPr>
        <p:grpSpPr>
          <a:xfrm>
            <a:off x="7687292" y="3766957"/>
            <a:ext cx="1066344" cy="281566"/>
            <a:chOff x="3795562" y="1333014"/>
            <a:chExt cx="1066344" cy="281566"/>
          </a:xfrm>
        </p:grpSpPr>
        <p:sp>
          <p:nvSpPr>
            <p:cNvPr id="28" name="Rectangle 27">
              <a:extLst>
                <a:ext uri="{FF2B5EF4-FFF2-40B4-BE49-F238E27FC236}">
                  <a16:creationId xmlns:a16="http://schemas.microsoft.com/office/drawing/2014/main" id="{B19996A7-5D5D-44CC-8CE4-F079669450AB}"/>
                </a:ext>
              </a:extLst>
            </p:cNvPr>
            <p:cNvSpPr/>
            <p:nvPr/>
          </p:nvSpPr>
          <p:spPr>
            <a:xfrm>
              <a:off x="4026768" y="1383527"/>
              <a:ext cx="60202" cy="47708"/>
            </a:xfrm>
            <a:prstGeom prst="rect">
              <a:avLst/>
            </a:prstGeom>
            <a:solidFill>
              <a:srgbClr val="CD683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EBFB45A-132C-44F8-8928-204E8B7A3990}"/>
                </a:ext>
              </a:extLst>
            </p:cNvPr>
            <p:cNvSpPr/>
            <p:nvPr/>
          </p:nvSpPr>
          <p:spPr>
            <a:xfrm>
              <a:off x="4021846" y="1508407"/>
              <a:ext cx="60202" cy="47708"/>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CFD107-1E9F-40CF-BF02-FED3222E687C}"/>
                </a:ext>
              </a:extLst>
            </p:cNvPr>
            <p:cNvSpPr/>
            <p:nvPr/>
          </p:nvSpPr>
          <p:spPr>
            <a:xfrm>
              <a:off x="3963422" y="1333014"/>
              <a:ext cx="898484" cy="14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Temperature</a:t>
              </a:r>
            </a:p>
          </p:txBody>
        </p:sp>
        <p:sp>
          <p:nvSpPr>
            <p:cNvPr id="31" name="Rectangle 30">
              <a:extLst>
                <a:ext uri="{FF2B5EF4-FFF2-40B4-BE49-F238E27FC236}">
                  <a16:creationId xmlns:a16="http://schemas.microsoft.com/office/drawing/2014/main" id="{AE15474E-F226-4EBD-BC3C-D76DD8DAE099}"/>
                </a:ext>
              </a:extLst>
            </p:cNvPr>
            <p:cNvSpPr/>
            <p:nvPr/>
          </p:nvSpPr>
          <p:spPr>
            <a:xfrm>
              <a:off x="3795562" y="1465846"/>
              <a:ext cx="898484" cy="14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Sales</a:t>
              </a:r>
            </a:p>
          </p:txBody>
        </p:sp>
      </p:grpSp>
    </p:spTree>
    <p:extLst>
      <p:ext uri="{BB962C8B-B14F-4D97-AF65-F5344CB8AC3E}">
        <p14:creationId xmlns:p14="http://schemas.microsoft.com/office/powerpoint/2010/main" val="459308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B31DD-61C6-4BE0-9B72-13364E9F4DCF}"/>
              </a:ext>
            </a:extLst>
          </p:cNvPr>
          <p:cNvPicPr>
            <a:picLocks noChangeAspect="1"/>
          </p:cNvPicPr>
          <p:nvPr/>
        </p:nvPicPr>
        <p:blipFill>
          <a:blip r:embed="rId2"/>
          <a:stretch>
            <a:fillRect/>
          </a:stretch>
        </p:blipFill>
        <p:spPr>
          <a:xfrm>
            <a:off x="817237" y="1873595"/>
            <a:ext cx="1967673" cy="897324"/>
          </a:xfrm>
          <a:prstGeom prst="rect">
            <a:avLst/>
          </a:prstGeom>
        </p:spPr>
      </p:pic>
      <p:pic>
        <p:nvPicPr>
          <p:cNvPr id="5" name="Picture 4">
            <a:extLst>
              <a:ext uri="{FF2B5EF4-FFF2-40B4-BE49-F238E27FC236}">
                <a16:creationId xmlns:a16="http://schemas.microsoft.com/office/drawing/2014/main" id="{28464EB5-D42E-441C-8DA7-A39C41264B13}"/>
              </a:ext>
            </a:extLst>
          </p:cNvPr>
          <p:cNvPicPr>
            <a:picLocks noChangeAspect="1"/>
          </p:cNvPicPr>
          <p:nvPr/>
        </p:nvPicPr>
        <p:blipFill>
          <a:blip r:embed="rId3"/>
          <a:stretch>
            <a:fillRect/>
          </a:stretch>
        </p:blipFill>
        <p:spPr>
          <a:xfrm>
            <a:off x="864965" y="2877920"/>
            <a:ext cx="2203560" cy="1521883"/>
          </a:xfrm>
          <a:prstGeom prst="rect">
            <a:avLst/>
          </a:prstGeom>
        </p:spPr>
      </p:pic>
      <p:sp>
        <p:nvSpPr>
          <p:cNvPr id="6" name="TextBox 5">
            <a:extLst>
              <a:ext uri="{FF2B5EF4-FFF2-40B4-BE49-F238E27FC236}">
                <a16:creationId xmlns:a16="http://schemas.microsoft.com/office/drawing/2014/main" id="{598E2016-107A-4B42-B421-01403CE9BED3}"/>
              </a:ext>
            </a:extLst>
          </p:cNvPr>
          <p:cNvSpPr txBox="1"/>
          <p:nvPr/>
        </p:nvSpPr>
        <p:spPr>
          <a:xfrm>
            <a:off x="579772" y="1027363"/>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7" name="TextBox 6">
            <a:extLst>
              <a:ext uri="{FF2B5EF4-FFF2-40B4-BE49-F238E27FC236}">
                <a16:creationId xmlns:a16="http://schemas.microsoft.com/office/drawing/2014/main" id="{FF0FB3BB-D9F3-4451-9DC0-383DE0DBAFA7}"/>
              </a:ext>
            </a:extLst>
          </p:cNvPr>
          <p:cNvSpPr txBox="1"/>
          <p:nvPr/>
        </p:nvSpPr>
        <p:spPr>
          <a:xfrm>
            <a:off x="540982" y="1772251"/>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8" name="TextBox 7">
            <a:extLst>
              <a:ext uri="{FF2B5EF4-FFF2-40B4-BE49-F238E27FC236}">
                <a16:creationId xmlns:a16="http://schemas.microsoft.com/office/drawing/2014/main" id="{7B8FFFD3-D2FD-48EC-B07C-02134030CD1F}"/>
              </a:ext>
            </a:extLst>
          </p:cNvPr>
          <p:cNvSpPr txBox="1"/>
          <p:nvPr/>
        </p:nvSpPr>
        <p:spPr>
          <a:xfrm>
            <a:off x="587664" y="2817252"/>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a:t>
            </a:r>
          </a:p>
        </p:txBody>
      </p:sp>
      <p:pic>
        <p:nvPicPr>
          <p:cNvPr id="9" name="Picture 8">
            <a:extLst>
              <a:ext uri="{FF2B5EF4-FFF2-40B4-BE49-F238E27FC236}">
                <a16:creationId xmlns:a16="http://schemas.microsoft.com/office/drawing/2014/main" id="{4A751750-BFAB-4B53-AFD2-2D71EEF514CB}"/>
              </a:ext>
            </a:extLst>
          </p:cNvPr>
          <p:cNvPicPr>
            <a:picLocks noChangeAspect="1"/>
          </p:cNvPicPr>
          <p:nvPr/>
        </p:nvPicPr>
        <p:blipFill>
          <a:blip r:embed="rId4"/>
          <a:stretch>
            <a:fillRect/>
          </a:stretch>
        </p:blipFill>
        <p:spPr>
          <a:xfrm>
            <a:off x="947058" y="1005652"/>
            <a:ext cx="1885140" cy="903890"/>
          </a:xfrm>
          <a:prstGeom prst="rect">
            <a:avLst/>
          </a:prstGeom>
        </p:spPr>
      </p:pic>
      <p:sp>
        <p:nvSpPr>
          <p:cNvPr id="11" name="Rectangle 10">
            <a:extLst>
              <a:ext uri="{FF2B5EF4-FFF2-40B4-BE49-F238E27FC236}">
                <a16:creationId xmlns:a16="http://schemas.microsoft.com/office/drawing/2014/main" id="{2CB3577B-7FBC-47A1-9C17-93D38D200DC5}"/>
              </a:ext>
            </a:extLst>
          </p:cNvPr>
          <p:cNvSpPr/>
          <p:nvPr/>
        </p:nvSpPr>
        <p:spPr>
          <a:xfrm>
            <a:off x="540982" y="945788"/>
            <a:ext cx="2455791" cy="3664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3842A50-856F-4091-8022-0EDEC0F6D91A}"/>
              </a:ext>
            </a:extLst>
          </p:cNvPr>
          <p:cNvSpPr txBox="1"/>
          <p:nvPr/>
        </p:nvSpPr>
        <p:spPr>
          <a:xfrm>
            <a:off x="3238274" y="1062038"/>
            <a:ext cx="4060631" cy="2462213"/>
          </a:xfrm>
          <a:prstGeom prst="rect">
            <a:avLst/>
          </a:prstGeom>
          <a:noFill/>
        </p:spPr>
        <p:txBody>
          <a:bodyPr wrap="square" rtlCol="0">
            <a:spAutoFit/>
          </a:bodyPr>
          <a:lstStyle/>
          <a:p>
            <a:r>
              <a:rPr lang="en-US" sz="1400" dirty="0"/>
              <a:t>Extracting the relation between demographics, drinking moment and drink choice from Kantar surveys to obtain</a:t>
            </a:r>
          </a:p>
          <a:p>
            <a:pPr marL="285750" indent="-285750">
              <a:buFont typeface="Wingdings" panose="05000000000000000000" pitchFamily="2" charset="2"/>
              <a:buChar char="§"/>
            </a:pPr>
            <a:r>
              <a:rPr lang="en-US" sz="1400" dirty="0"/>
              <a:t>why the agent is drinking</a:t>
            </a:r>
          </a:p>
          <a:p>
            <a:pPr marL="285750" indent="-285750">
              <a:buFont typeface="Wingdings" panose="05000000000000000000" pitchFamily="2" charset="2"/>
              <a:buChar char="§"/>
            </a:pPr>
            <a:r>
              <a:rPr lang="en-US" sz="1400" dirty="0"/>
              <a:t>which category of drink the agent has chosen</a:t>
            </a:r>
          </a:p>
          <a:p>
            <a:pPr marL="285750" indent="-285750">
              <a:buFont typeface="Wingdings" panose="05000000000000000000" pitchFamily="2" charset="2"/>
              <a:buChar char="§"/>
            </a:pPr>
            <a:r>
              <a:rPr lang="en-US" sz="1400" dirty="0"/>
              <a:t>what brand the agent has chosen</a:t>
            </a:r>
          </a:p>
          <a:p>
            <a:endParaRPr lang="en-US" sz="1400" dirty="0"/>
          </a:p>
          <a:p>
            <a:r>
              <a:rPr lang="en-US" sz="1400" u="sng" dirty="0"/>
              <a:t>Next Steps</a:t>
            </a:r>
            <a:r>
              <a:rPr lang="en-US" sz="1400" dirty="0"/>
              <a:t>: Simulate data with default growth rates to validate the model accuracy and fine tune performance. Then simulate for required rates and derive insights to answer the question</a:t>
            </a:r>
          </a:p>
        </p:txBody>
      </p:sp>
      <p:sp>
        <p:nvSpPr>
          <p:cNvPr id="15" name="Title 1">
            <a:extLst>
              <a:ext uri="{FF2B5EF4-FFF2-40B4-BE49-F238E27FC236}">
                <a16:creationId xmlns:a16="http://schemas.microsoft.com/office/drawing/2014/main" id="{89B90927-BDE8-4B68-9AFC-82FE2FAA22A9}"/>
              </a:ext>
            </a:extLst>
          </p:cNvPr>
          <p:cNvSpPr>
            <a:spLocks noGrp="1"/>
          </p:cNvSpPr>
          <p:nvPr>
            <p:ph type="title"/>
          </p:nvPr>
        </p:nvSpPr>
        <p:spPr>
          <a:xfrm>
            <a:off x="403411" y="133987"/>
            <a:ext cx="7139136" cy="857250"/>
          </a:xfrm>
        </p:spPr>
        <p:txBody>
          <a:bodyPr>
            <a:noAutofit/>
          </a:bodyPr>
          <a:lstStyle/>
          <a:p>
            <a:r>
              <a:rPr lang="en-US" sz="2000" dirty="0"/>
              <a:t>What if population growth continues at ~2% PA driven by cap cities with a 50/50 mix of organic to immigration?</a:t>
            </a:r>
            <a:br>
              <a:rPr lang="en-US" sz="2000" dirty="0"/>
            </a:br>
            <a:endParaRPr lang="en-GB" sz="2000" dirty="0"/>
          </a:p>
        </p:txBody>
      </p:sp>
    </p:spTree>
    <p:extLst>
      <p:ext uri="{BB962C8B-B14F-4D97-AF65-F5344CB8AC3E}">
        <p14:creationId xmlns:p14="http://schemas.microsoft.com/office/powerpoint/2010/main" val="3357114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54250" y="150871"/>
            <a:ext cx="5532586" cy="857250"/>
          </a:xfrm>
        </p:spPr>
        <p:txBody>
          <a:bodyPr/>
          <a:lstStyle/>
          <a:p>
            <a:r>
              <a:rPr lang="en-GB" dirty="0"/>
              <a:t>What’s Next</a:t>
            </a:r>
          </a:p>
        </p:txBody>
      </p:sp>
      <p:sp>
        <p:nvSpPr>
          <p:cNvPr id="4" name="Content Placeholder 7">
            <a:extLst>
              <a:ext uri="{FF2B5EF4-FFF2-40B4-BE49-F238E27FC236}">
                <a16:creationId xmlns:a16="http://schemas.microsoft.com/office/drawing/2014/main" id="{7024B934-D150-4624-B28A-1BE9A6697CE3}"/>
              </a:ext>
            </a:extLst>
          </p:cNvPr>
          <p:cNvSpPr txBox="1">
            <a:spLocks/>
          </p:cNvSpPr>
          <p:nvPr/>
        </p:nvSpPr>
        <p:spPr>
          <a:xfrm>
            <a:off x="245835" y="497146"/>
            <a:ext cx="8391979" cy="3656012"/>
          </a:xfrm>
          <a:prstGeom prst="rect">
            <a:avLst/>
          </a:prstGeom>
        </p:spPr>
        <p:txBody>
          <a:bodyPr>
            <a:norm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171446">
              <a:defRPr/>
            </a:pPr>
            <a:endParaRPr lang="en-GB" sz="1600" kern="0" dirty="0">
              <a:solidFill>
                <a:prstClr val="black"/>
              </a:solidFill>
            </a:endParaRPr>
          </a:p>
          <a:p>
            <a:pPr marL="628634" lvl="1" indent="-171446">
              <a:defRPr/>
            </a:pPr>
            <a:endParaRPr lang="en-GB" sz="1600" kern="0" dirty="0">
              <a:solidFill>
                <a:prstClr val="black"/>
              </a:solidFill>
            </a:endParaRPr>
          </a:p>
        </p:txBody>
      </p:sp>
      <p:sp>
        <p:nvSpPr>
          <p:cNvPr id="9" name="Content Placeholder 2">
            <a:extLst>
              <a:ext uri="{FF2B5EF4-FFF2-40B4-BE49-F238E27FC236}">
                <a16:creationId xmlns:a16="http://schemas.microsoft.com/office/drawing/2014/main" id="{893B7109-AC3A-4AA7-9694-977DCA2AA887}"/>
              </a:ext>
            </a:extLst>
          </p:cNvPr>
          <p:cNvSpPr txBox="1">
            <a:spLocks/>
          </p:cNvSpPr>
          <p:nvPr/>
        </p:nvSpPr>
        <p:spPr>
          <a:xfrm>
            <a:off x="2445489" y="1008121"/>
            <a:ext cx="5846578" cy="3656012"/>
          </a:xfrm>
          <a:prstGeom prst="rect">
            <a:avLst/>
          </a:prstGeom>
        </p:spPr>
        <p:txBody>
          <a:bodyPr>
            <a:normAutofit lnSpcReduction="10000"/>
          </a:bodyPr>
          <a:lstStyle>
            <a:lvl1pPr marL="342900" indent="-3429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t>Incorporating insights from Kantar into the model for the following</a:t>
            </a:r>
          </a:p>
          <a:p>
            <a:pPr lvl="1"/>
            <a:r>
              <a:rPr lang="en-US" sz="1200" dirty="0"/>
              <a:t>Drinking occasion based on demographics</a:t>
            </a:r>
          </a:p>
          <a:p>
            <a:pPr lvl="1"/>
            <a:r>
              <a:rPr lang="en-US" sz="1200" dirty="0"/>
              <a:t>Brand choice based on occasion</a:t>
            </a:r>
          </a:p>
          <a:p>
            <a:pPr lvl="1"/>
            <a:r>
              <a:rPr lang="en-US" sz="1200" dirty="0"/>
              <a:t>Brand </a:t>
            </a:r>
            <a:r>
              <a:rPr lang="en-US" sz="1200" dirty="0" err="1"/>
              <a:t>talkability</a:t>
            </a:r>
            <a:r>
              <a:rPr lang="en-US" sz="1200" dirty="0"/>
              <a:t>/buzz</a:t>
            </a:r>
          </a:p>
          <a:p>
            <a:pPr lvl="1"/>
            <a:r>
              <a:rPr lang="en-US" sz="1200" dirty="0"/>
              <a:t>Brand penetration</a:t>
            </a:r>
          </a:p>
          <a:p>
            <a:pPr lvl="1"/>
            <a:r>
              <a:rPr lang="en-US" sz="1200" dirty="0"/>
              <a:t>Brand perception </a:t>
            </a:r>
          </a:p>
          <a:p>
            <a:pPr marL="457200" lvl="1" indent="0">
              <a:buNone/>
            </a:pPr>
            <a:r>
              <a:rPr lang="en-US" sz="1200" dirty="0"/>
              <a:t>ETA: Aug 16</a:t>
            </a:r>
            <a:r>
              <a:rPr lang="en-US" sz="1200" baseline="30000" dirty="0"/>
              <a:t>th</a:t>
            </a:r>
            <a:r>
              <a:rPr lang="en-US" sz="1200" dirty="0"/>
              <a:t> </a:t>
            </a:r>
            <a:endParaRPr lang="en-US" sz="1400" dirty="0"/>
          </a:p>
          <a:p>
            <a:r>
              <a:rPr lang="en-US" sz="1400" dirty="0"/>
              <a:t>Running a model simulation incorporating the above and validating the drink choice model with actual sales</a:t>
            </a:r>
          </a:p>
          <a:p>
            <a:pPr marL="457200" lvl="1" indent="0">
              <a:spcBef>
                <a:spcPts val="0"/>
              </a:spcBef>
              <a:buClrTx/>
              <a:buNone/>
            </a:pPr>
            <a:r>
              <a:rPr lang="en-US" sz="1200" dirty="0">
                <a:solidFill>
                  <a:prstClr val="black"/>
                </a:solidFill>
              </a:rPr>
              <a:t>ETA: Aug 21</a:t>
            </a:r>
            <a:r>
              <a:rPr lang="en-US" sz="1200" baseline="30000" dirty="0">
                <a:solidFill>
                  <a:prstClr val="black"/>
                </a:solidFill>
              </a:rPr>
              <a:t>nd</a:t>
            </a:r>
            <a:r>
              <a:rPr lang="en-US" sz="1200" dirty="0">
                <a:solidFill>
                  <a:prstClr val="black"/>
                </a:solidFill>
              </a:rPr>
              <a:t>  </a:t>
            </a:r>
            <a:endParaRPr lang="en-US" sz="1400" dirty="0"/>
          </a:p>
          <a:p>
            <a:r>
              <a:rPr lang="en-US" sz="1400" dirty="0"/>
              <a:t>Iterating on the model to fine tune performance</a:t>
            </a:r>
          </a:p>
          <a:p>
            <a:pPr marL="457200" lvl="1" indent="0">
              <a:spcBef>
                <a:spcPts val="0"/>
              </a:spcBef>
              <a:buClrTx/>
              <a:buNone/>
            </a:pPr>
            <a:r>
              <a:rPr lang="en-US" sz="1200" dirty="0">
                <a:solidFill>
                  <a:prstClr val="black"/>
                </a:solidFill>
              </a:rPr>
              <a:t>ETA: Aug 26</a:t>
            </a:r>
            <a:r>
              <a:rPr lang="en-US" sz="1200" baseline="30000" dirty="0">
                <a:solidFill>
                  <a:prstClr val="black"/>
                </a:solidFill>
              </a:rPr>
              <a:t>th</a:t>
            </a:r>
            <a:r>
              <a:rPr lang="en-US" sz="1200" dirty="0">
                <a:solidFill>
                  <a:prstClr val="black"/>
                </a:solidFill>
              </a:rPr>
              <a:t>   </a:t>
            </a:r>
            <a:endParaRPr lang="en-US" sz="1400" dirty="0"/>
          </a:p>
          <a:p>
            <a:r>
              <a:rPr lang="en-US" sz="1400" dirty="0"/>
              <a:t>Simulate for multiple scenarios and derive insights for the questions</a:t>
            </a:r>
          </a:p>
          <a:p>
            <a:pPr marL="457200" lvl="1" indent="0">
              <a:spcBef>
                <a:spcPts val="0"/>
              </a:spcBef>
              <a:buClrTx/>
              <a:buNone/>
            </a:pPr>
            <a:r>
              <a:rPr lang="en-US" sz="1400" dirty="0"/>
              <a:t> </a:t>
            </a:r>
            <a:r>
              <a:rPr lang="en-US" sz="1200" dirty="0">
                <a:solidFill>
                  <a:prstClr val="black"/>
                </a:solidFill>
              </a:rPr>
              <a:t>ETA: Aug 31</a:t>
            </a:r>
            <a:r>
              <a:rPr lang="en-US" sz="1200" baseline="30000" dirty="0">
                <a:solidFill>
                  <a:prstClr val="black"/>
                </a:solidFill>
              </a:rPr>
              <a:t>st</a:t>
            </a:r>
            <a:r>
              <a:rPr lang="en-US" sz="1200" dirty="0">
                <a:solidFill>
                  <a:prstClr val="black"/>
                </a:solidFill>
              </a:rPr>
              <a:t>    </a:t>
            </a:r>
          </a:p>
          <a:p>
            <a:pPr marL="57150" indent="0">
              <a:spcBef>
                <a:spcPts val="0"/>
              </a:spcBef>
              <a:buClrTx/>
              <a:buNone/>
            </a:pPr>
            <a:endParaRPr lang="en-US" sz="1400" dirty="0">
              <a:solidFill>
                <a:prstClr val="black"/>
              </a:solidFill>
            </a:endParaRPr>
          </a:p>
          <a:p>
            <a:pPr marL="57150" indent="0">
              <a:spcBef>
                <a:spcPts val="0"/>
              </a:spcBef>
              <a:buClrTx/>
              <a:buNone/>
            </a:pPr>
            <a:r>
              <a:rPr lang="en-US" sz="1400" dirty="0">
                <a:solidFill>
                  <a:prstClr val="black"/>
                </a:solidFill>
              </a:rPr>
              <a:t>Mu-Sigma team is following up with Sprinklr and AUS Business team for additional data, hence still requires assistance from Diageo</a:t>
            </a:r>
            <a:endParaRPr lang="en-US" sz="1600" dirty="0">
              <a:solidFill>
                <a:prstClr val="black"/>
              </a:solidFill>
            </a:endParaRPr>
          </a:p>
          <a:p>
            <a:pPr marL="0" indent="0">
              <a:buNone/>
            </a:pPr>
            <a:endParaRPr lang="en-US" sz="1600" dirty="0"/>
          </a:p>
          <a:p>
            <a:pPr marL="0" indent="0">
              <a:buNone/>
            </a:pPr>
            <a:endParaRPr lang="en-US" sz="1400" dirty="0"/>
          </a:p>
          <a:p>
            <a:pPr marL="0" indent="0">
              <a:buNone/>
            </a:pPr>
            <a:endParaRPr lang="en-US" sz="1400" dirty="0"/>
          </a:p>
        </p:txBody>
      </p:sp>
      <p:pic>
        <p:nvPicPr>
          <p:cNvPr id="6" name="Picture Placeholder 5" descr="A group of oranges on a table&#10;&#10;Description automatically generated">
            <a:extLst>
              <a:ext uri="{FF2B5EF4-FFF2-40B4-BE49-F238E27FC236}">
                <a16:creationId xmlns:a16="http://schemas.microsoft.com/office/drawing/2014/main" id="{97E76F69-684A-4AE5-B897-E5A71AD8078F}"/>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6148" t="1172" r="38444" b="-1172"/>
          <a:stretch/>
        </p:blipFill>
        <p:spPr>
          <a:xfrm>
            <a:off x="124954" y="-8238"/>
            <a:ext cx="2063750" cy="5143500"/>
          </a:xfrm>
        </p:spPr>
      </p:pic>
    </p:spTree>
    <p:extLst>
      <p:ext uri="{BB962C8B-B14F-4D97-AF65-F5344CB8AC3E}">
        <p14:creationId xmlns:p14="http://schemas.microsoft.com/office/powerpoint/2010/main" val="279080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pic>
        <p:nvPicPr>
          <p:cNvPr id="2" name="Picture 1">
            <a:extLst>
              <a:ext uri="{FF2B5EF4-FFF2-40B4-BE49-F238E27FC236}">
                <a16:creationId xmlns:a16="http://schemas.microsoft.com/office/drawing/2014/main" id="{5ED978BD-1653-41E6-9CA2-B26EF7F54B69}"/>
              </a:ext>
            </a:extLst>
          </p:cNvPr>
          <p:cNvPicPr>
            <a:picLocks noChangeAspect="1"/>
          </p:cNvPicPr>
          <p:nvPr/>
        </p:nvPicPr>
        <p:blipFill rotWithShape="1">
          <a:blip r:embed="rId3"/>
          <a:srcRect l="10264" t="19676" b="4972"/>
          <a:stretch/>
        </p:blipFill>
        <p:spPr>
          <a:xfrm>
            <a:off x="0" y="1"/>
            <a:ext cx="9143979" cy="5125196"/>
          </a:xfrm>
          <a:prstGeom prst="rect">
            <a:avLst/>
          </a:prstGeom>
        </p:spPr>
      </p:pic>
      <p:sp>
        <p:nvSpPr>
          <p:cNvPr id="5" name="Subtitle 2"/>
          <p:cNvSpPr txBox="1">
            <a:spLocks/>
          </p:cNvSpPr>
          <p:nvPr/>
        </p:nvSpPr>
        <p:spPr>
          <a:xfrm>
            <a:off x="423909" y="1052004"/>
            <a:ext cx="8241461" cy="38700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mj-lt"/>
            </a:endParaRPr>
          </a:p>
        </p:txBody>
      </p:sp>
      <p:sp>
        <p:nvSpPr>
          <p:cNvPr id="3" name="Rectangle 2">
            <a:extLst>
              <a:ext uri="{FF2B5EF4-FFF2-40B4-BE49-F238E27FC236}">
                <a16:creationId xmlns:a16="http://schemas.microsoft.com/office/drawing/2014/main" id="{0261F4CA-EF54-46F6-A5F7-C406A0AC1AD6}"/>
              </a:ext>
            </a:extLst>
          </p:cNvPr>
          <p:cNvSpPr/>
          <p:nvPr/>
        </p:nvSpPr>
        <p:spPr>
          <a:xfrm>
            <a:off x="1" y="1104041"/>
            <a:ext cx="9294849" cy="1213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C06338B-B491-41FA-8BF5-0ECF93593AFC}"/>
              </a:ext>
            </a:extLst>
          </p:cNvPr>
          <p:cNvSpPr txBox="1">
            <a:spLocks/>
          </p:cNvSpPr>
          <p:nvPr/>
        </p:nvSpPr>
        <p:spPr>
          <a:xfrm>
            <a:off x="-1" y="4088920"/>
            <a:ext cx="9143999" cy="521181"/>
          </a:xfrm>
          <a:prstGeom prst="rect">
            <a:avLst/>
          </a:prstGeom>
          <a:solidFill>
            <a:schemeClr val="accent1">
              <a:lumMod val="60000"/>
              <a:lumOff val="40000"/>
            </a:schemeClr>
          </a:solidFill>
          <a:ln>
            <a:solidFill>
              <a:schemeClr val="accent1">
                <a:lumMod val="60000"/>
                <a:lumOff val="40000"/>
              </a:schemeClr>
            </a:solidFill>
          </a:ln>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Appendices</a:t>
            </a: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March 12, 2019</a:t>
            </a:r>
          </a:p>
          <a:p>
            <a:pPr algn="ctr"/>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Prepared by Karen Chisholm and Adam Ben-Yousef</a:t>
            </a:r>
            <a:endParaRPr lang="en-GB" sz="4500" dirty="0">
              <a:solidFill>
                <a:schemeClr val="bg1"/>
              </a:solidFill>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330975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 name="Object 100"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7239" name="think-cell Slide" r:id="rId5" imgW="270" imgH="270" progId="TCLayout.ActiveDocument.1">
                  <p:embed/>
                </p:oleObj>
              </mc:Choice>
              <mc:Fallback>
                <p:oleObj name="think-cell Slide" r:id="rId5" imgW="270" imgH="270" progId="TCLayout.ActiveDocument.1">
                  <p:embed/>
                  <p:pic>
                    <p:nvPicPr>
                      <p:cNvPr id="101" name="Object 100"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115" name="Title 6">
            <a:extLst>
              <a:ext uri="{FF2B5EF4-FFF2-40B4-BE49-F238E27FC236}">
                <a16:creationId xmlns:a16="http://schemas.microsoft.com/office/drawing/2014/main" id="{5D48B710-40F3-46AE-B55D-1FDB5B008A9B}"/>
              </a:ext>
            </a:extLst>
          </p:cNvPr>
          <p:cNvSpPr txBox="1">
            <a:spLocks/>
          </p:cNvSpPr>
          <p:nvPr/>
        </p:nvSpPr>
        <p:spPr>
          <a:xfrm>
            <a:off x="363556" y="0"/>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GB" dirty="0"/>
              <a:t>Agent based modelling</a:t>
            </a:r>
          </a:p>
        </p:txBody>
      </p:sp>
      <p:sp>
        <p:nvSpPr>
          <p:cNvPr id="109" name="Slide Number Placeholder 1">
            <a:extLst>
              <a:ext uri="{FF2B5EF4-FFF2-40B4-BE49-F238E27FC236}">
                <a16:creationId xmlns:a16="http://schemas.microsoft.com/office/drawing/2014/main" id="{FEC794AA-39F6-4E4F-9906-BCB035CCC8BA}"/>
              </a:ext>
            </a:extLst>
          </p:cNvPr>
          <p:cNvSpPr txBox="1">
            <a:spLocks/>
          </p:cNvSpPr>
          <p:nvPr/>
        </p:nvSpPr>
        <p:spPr>
          <a:xfrm>
            <a:off x="7010400" y="4869656"/>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tx1">
                    <a:lumMod val="50000"/>
                    <a:lumOff val="50000"/>
                  </a:schemeClr>
                </a:solidFill>
              </a:rPr>
              <a:t>Page </a:t>
            </a:r>
            <a:fld id="{BDF01666-E04F-41EE-9F8C-A6A15CCCC6B9}" type="slidenum">
              <a:rPr lang="en-GB" sz="900" smtClean="0">
                <a:solidFill>
                  <a:schemeClr val="tx1">
                    <a:lumMod val="50000"/>
                    <a:lumOff val="50000"/>
                  </a:schemeClr>
                </a:solidFill>
              </a:rPr>
              <a:pPr algn="r"/>
              <a:t>26</a:t>
            </a:fld>
            <a:endParaRPr lang="en-GB" sz="900" dirty="0">
              <a:solidFill>
                <a:schemeClr val="tx1">
                  <a:lumMod val="50000"/>
                  <a:lumOff val="50000"/>
                </a:schemeClr>
              </a:solidFill>
            </a:endParaRPr>
          </a:p>
        </p:txBody>
      </p:sp>
      <p:sp>
        <p:nvSpPr>
          <p:cNvPr id="2" name="Rectangle 1">
            <a:extLst>
              <a:ext uri="{FF2B5EF4-FFF2-40B4-BE49-F238E27FC236}">
                <a16:creationId xmlns:a16="http://schemas.microsoft.com/office/drawing/2014/main" id="{192DF040-2ACB-4A1C-B70A-AA34B8688B5E}"/>
              </a:ext>
            </a:extLst>
          </p:cNvPr>
          <p:cNvSpPr/>
          <p:nvPr/>
        </p:nvSpPr>
        <p:spPr>
          <a:xfrm>
            <a:off x="457201" y="921878"/>
            <a:ext cx="8298042" cy="3570208"/>
          </a:xfrm>
          <a:prstGeom prst="rect">
            <a:avLst/>
          </a:prstGeom>
        </p:spPr>
        <p:txBody>
          <a:bodyPr wrap="square">
            <a:spAutoFit/>
          </a:bodyPr>
          <a:lstStyle/>
          <a:p>
            <a:pPr marL="285750" indent="-285750">
              <a:buClr>
                <a:schemeClr val="accent1"/>
              </a:buClr>
              <a:buFont typeface="Arial" panose="020B0604020202020204" pitchFamily="34" charset="0"/>
              <a:buChar char="•"/>
            </a:pPr>
            <a:r>
              <a:rPr lang="en-US" sz="1400" dirty="0"/>
              <a:t>Diageo has identified Agent Based Modelling (ABM) as a promising approach to the challenge of understanding the underlying drivers of major shifts in the drinks market. </a:t>
            </a:r>
          </a:p>
          <a:p>
            <a:pPr marL="171450" indent="-171450">
              <a:buClr>
                <a:schemeClr val="accent1"/>
              </a:buClr>
              <a:buFont typeface="Arial" panose="020B0604020202020204" pitchFamily="34" charset="0"/>
              <a:buChar char="•"/>
            </a:pPr>
            <a:endParaRPr lang="en-US" sz="1200" dirty="0"/>
          </a:p>
          <a:p>
            <a:pPr marL="285750" indent="-285750">
              <a:buClr>
                <a:schemeClr val="accent1"/>
              </a:buClr>
              <a:buFont typeface="Arial" panose="020B0604020202020204" pitchFamily="34" charset="0"/>
              <a:buChar char="•"/>
            </a:pPr>
            <a:r>
              <a:rPr lang="en-US" sz="1400" dirty="0"/>
              <a:t>Agent Based Modelling differs from conventional analytical and modelling techniques used in marketing in a number of important respects. It complements existing techniques, and helps marketers to answer different, but relevant, questions:</a:t>
            </a:r>
          </a:p>
          <a:p>
            <a:pPr marL="628650" lvl="1" indent="-171450">
              <a:buClr>
                <a:schemeClr val="accent1"/>
              </a:buClr>
              <a:buFont typeface="Arial" panose="020B0604020202020204" pitchFamily="34" charset="0"/>
              <a:buChar char="•"/>
            </a:pPr>
            <a:r>
              <a:rPr lang="en-US" sz="1200" dirty="0"/>
              <a:t>ABM focuses on the behavioral and environmental drivers of the patterns that we see in aggregate data, so we have a chance to understand the causes of trends, not just to spot them.</a:t>
            </a:r>
          </a:p>
          <a:p>
            <a:pPr marL="628650" lvl="1" indent="-171450">
              <a:buClr>
                <a:schemeClr val="accent1"/>
              </a:buClr>
              <a:buFont typeface="Arial" panose="020B0604020202020204" pitchFamily="34" charset="0"/>
              <a:buChar char="•"/>
            </a:pPr>
            <a:r>
              <a:rPr lang="en-US" sz="1200" dirty="0"/>
              <a:t>It looks at the total market, not just focusing on one brand or company, and so is able to capture the effects of changes in one brand or subcategory on another.</a:t>
            </a:r>
          </a:p>
          <a:p>
            <a:pPr marL="628650" lvl="1" indent="-171450">
              <a:buClr>
                <a:schemeClr val="accent1"/>
              </a:buClr>
              <a:buFont typeface="Arial" panose="020B0604020202020204" pitchFamily="34" charset="0"/>
              <a:buChar char="•"/>
            </a:pPr>
            <a:r>
              <a:rPr lang="en-US" sz="1200" dirty="0"/>
              <a:t>It looks at the effects of things that are not under the marketer’s control, such as changes in population demographics or policy impacts, as well as those that are.</a:t>
            </a:r>
          </a:p>
          <a:p>
            <a:pPr marL="628650" lvl="1" indent="-171450">
              <a:buClr>
                <a:schemeClr val="accent1"/>
              </a:buClr>
              <a:buFont typeface="Arial" panose="020B0604020202020204" pitchFamily="34" charset="0"/>
              <a:buChar char="•"/>
            </a:pPr>
            <a:r>
              <a:rPr lang="en-US" sz="1200" dirty="0"/>
              <a:t>It is an individual-based technique, and as such is able to capture the differences in response amongst consumers across the market: not only in terms of differences driven by demographic characteristics, but also differences in preference and behavior.</a:t>
            </a:r>
          </a:p>
          <a:p>
            <a:pPr marL="628650" lvl="1" indent="-171450">
              <a:buClr>
                <a:schemeClr val="accent1"/>
              </a:buClr>
              <a:buFont typeface="Arial" panose="020B0604020202020204" pitchFamily="34" charset="0"/>
              <a:buChar char="•"/>
            </a:pPr>
            <a:r>
              <a:rPr lang="en-US" sz="1200" dirty="0"/>
              <a:t> It can capture differences or changes in behavior amongst different geographically located portions of the population.</a:t>
            </a:r>
          </a:p>
          <a:p>
            <a:pPr marL="171450" indent="-171450">
              <a:buClr>
                <a:schemeClr val="accent1"/>
              </a:buClr>
              <a:buFont typeface="Arial" panose="020B0604020202020204" pitchFamily="34" charset="0"/>
              <a:buChar char="•"/>
            </a:pPr>
            <a:endParaRPr lang="en-US" sz="1200" dirty="0"/>
          </a:p>
          <a:p>
            <a:pPr marL="285750" indent="-285750">
              <a:buClr>
                <a:schemeClr val="accent1"/>
              </a:buClr>
              <a:buFont typeface="Arial" panose="020B0604020202020204" pitchFamily="34" charset="0"/>
              <a:buChar char="•"/>
            </a:pPr>
            <a:r>
              <a:rPr lang="en-US" sz="1400" dirty="0"/>
              <a:t>ABM is a simulation based (what if …)</a:t>
            </a:r>
          </a:p>
        </p:txBody>
      </p:sp>
    </p:spTree>
    <p:extLst>
      <p:ext uri="{BB962C8B-B14F-4D97-AF65-F5344CB8AC3E}">
        <p14:creationId xmlns:p14="http://schemas.microsoft.com/office/powerpoint/2010/main" val="2593829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 name="Object 100"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9226" name="think-cell Slide" r:id="rId5" imgW="270" imgH="270" progId="TCLayout.ActiveDocument.1">
                  <p:embed/>
                </p:oleObj>
              </mc:Choice>
              <mc:Fallback>
                <p:oleObj name="think-cell Slide" r:id="rId5" imgW="270" imgH="270" progId="TCLayout.ActiveDocument.1">
                  <p:embed/>
                  <p:pic>
                    <p:nvPicPr>
                      <p:cNvPr id="101" name="Object 100"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115" name="Title 6">
            <a:extLst>
              <a:ext uri="{FF2B5EF4-FFF2-40B4-BE49-F238E27FC236}">
                <a16:creationId xmlns:a16="http://schemas.microsoft.com/office/drawing/2014/main" id="{5D48B710-40F3-46AE-B55D-1FDB5B008A9B}"/>
              </a:ext>
            </a:extLst>
          </p:cNvPr>
          <p:cNvSpPr txBox="1">
            <a:spLocks/>
          </p:cNvSpPr>
          <p:nvPr/>
        </p:nvSpPr>
        <p:spPr>
          <a:xfrm>
            <a:off x="363556" y="0"/>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GB" dirty="0"/>
              <a:t>Agent based modelling: Micro and MACRO</a:t>
            </a:r>
          </a:p>
        </p:txBody>
      </p:sp>
      <p:sp>
        <p:nvSpPr>
          <p:cNvPr id="109" name="Slide Number Placeholder 1">
            <a:extLst>
              <a:ext uri="{FF2B5EF4-FFF2-40B4-BE49-F238E27FC236}">
                <a16:creationId xmlns:a16="http://schemas.microsoft.com/office/drawing/2014/main" id="{FEC794AA-39F6-4E4F-9906-BCB035CCC8BA}"/>
              </a:ext>
            </a:extLst>
          </p:cNvPr>
          <p:cNvSpPr txBox="1">
            <a:spLocks/>
          </p:cNvSpPr>
          <p:nvPr/>
        </p:nvSpPr>
        <p:spPr>
          <a:xfrm>
            <a:off x="7010400" y="4869656"/>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tx1">
                    <a:lumMod val="50000"/>
                    <a:lumOff val="50000"/>
                  </a:schemeClr>
                </a:solidFill>
              </a:rPr>
              <a:t>Page </a:t>
            </a:r>
            <a:fld id="{BDF01666-E04F-41EE-9F8C-A6A15CCCC6B9}" type="slidenum">
              <a:rPr lang="en-GB" sz="900" smtClean="0">
                <a:solidFill>
                  <a:schemeClr val="tx1">
                    <a:lumMod val="50000"/>
                    <a:lumOff val="50000"/>
                  </a:schemeClr>
                </a:solidFill>
              </a:rPr>
              <a:pPr algn="r"/>
              <a:t>27</a:t>
            </a:fld>
            <a:endParaRPr lang="en-GB" sz="900" dirty="0">
              <a:solidFill>
                <a:schemeClr val="tx1">
                  <a:lumMod val="50000"/>
                  <a:lumOff val="50000"/>
                </a:schemeClr>
              </a:solidFill>
            </a:endParaRPr>
          </a:p>
        </p:txBody>
      </p:sp>
      <p:pic>
        <p:nvPicPr>
          <p:cNvPr id="3" name="Picture 2">
            <a:extLst>
              <a:ext uri="{FF2B5EF4-FFF2-40B4-BE49-F238E27FC236}">
                <a16:creationId xmlns:a16="http://schemas.microsoft.com/office/drawing/2014/main" id="{4372D4DB-7C69-4498-897D-FE0810B4CB9A}"/>
              </a:ext>
            </a:extLst>
          </p:cNvPr>
          <p:cNvPicPr>
            <a:picLocks noChangeAspect="1"/>
          </p:cNvPicPr>
          <p:nvPr/>
        </p:nvPicPr>
        <p:blipFill>
          <a:blip r:embed="rId7"/>
          <a:stretch>
            <a:fillRect/>
          </a:stretch>
        </p:blipFill>
        <p:spPr>
          <a:xfrm>
            <a:off x="2674762" y="1905235"/>
            <a:ext cx="3794476" cy="2388083"/>
          </a:xfrm>
          <a:prstGeom prst="rect">
            <a:avLst/>
          </a:prstGeom>
          <a:ln>
            <a:solidFill>
              <a:schemeClr val="accent1">
                <a:lumMod val="60000"/>
                <a:lumOff val="40000"/>
              </a:schemeClr>
            </a:solidFill>
          </a:ln>
        </p:spPr>
      </p:pic>
      <p:sp>
        <p:nvSpPr>
          <p:cNvPr id="4" name="TextBox 3">
            <a:extLst>
              <a:ext uri="{FF2B5EF4-FFF2-40B4-BE49-F238E27FC236}">
                <a16:creationId xmlns:a16="http://schemas.microsoft.com/office/drawing/2014/main" id="{80A6F2AD-060D-4ADB-99A2-293CAE0ECC28}"/>
              </a:ext>
            </a:extLst>
          </p:cNvPr>
          <p:cNvSpPr txBox="1"/>
          <p:nvPr/>
        </p:nvSpPr>
        <p:spPr>
          <a:xfrm>
            <a:off x="363556" y="1363387"/>
            <a:ext cx="741293" cy="369332"/>
          </a:xfrm>
          <a:prstGeom prst="rect">
            <a:avLst/>
          </a:prstGeom>
          <a:solidFill>
            <a:schemeClr val="accent1"/>
          </a:solidFill>
          <a:ln>
            <a:solidFill>
              <a:schemeClr val="accent1"/>
            </a:solidFill>
          </a:ln>
        </p:spPr>
        <p:txBody>
          <a:bodyPr wrap="none" rtlCol="0">
            <a:spAutoFit/>
          </a:bodyPr>
          <a:lstStyle/>
          <a:p>
            <a:r>
              <a:rPr lang="en-US" b="1" dirty="0">
                <a:solidFill>
                  <a:schemeClr val="bg1"/>
                </a:solidFill>
              </a:rPr>
              <a:t>Micro</a:t>
            </a:r>
          </a:p>
        </p:txBody>
      </p:sp>
      <p:sp>
        <p:nvSpPr>
          <p:cNvPr id="8" name="TextBox 7">
            <a:extLst>
              <a:ext uri="{FF2B5EF4-FFF2-40B4-BE49-F238E27FC236}">
                <a16:creationId xmlns:a16="http://schemas.microsoft.com/office/drawing/2014/main" id="{4E01DA0E-8926-4D89-963F-D2D53E46A4B0}"/>
              </a:ext>
            </a:extLst>
          </p:cNvPr>
          <p:cNvSpPr txBox="1"/>
          <p:nvPr/>
        </p:nvSpPr>
        <p:spPr>
          <a:xfrm>
            <a:off x="7650467" y="1363387"/>
            <a:ext cx="799001" cy="369332"/>
          </a:xfrm>
          <a:prstGeom prst="rect">
            <a:avLst/>
          </a:prstGeom>
          <a:solidFill>
            <a:schemeClr val="accent1"/>
          </a:solidFill>
          <a:ln>
            <a:solidFill>
              <a:schemeClr val="accent1"/>
            </a:solidFill>
          </a:ln>
        </p:spPr>
        <p:txBody>
          <a:bodyPr wrap="none" rtlCol="0">
            <a:spAutoFit/>
          </a:bodyPr>
          <a:lstStyle/>
          <a:p>
            <a:r>
              <a:rPr lang="en-US" b="1" dirty="0">
                <a:solidFill>
                  <a:schemeClr val="bg1"/>
                </a:solidFill>
              </a:rPr>
              <a:t>Macro</a:t>
            </a:r>
          </a:p>
        </p:txBody>
      </p:sp>
      <p:sp>
        <p:nvSpPr>
          <p:cNvPr id="5" name="TextBox 4">
            <a:extLst>
              <a:ext uri="{FF2B5EF4-FFF2-40B4-BE49-F238E27FC236}">
                <a16:creationId xmlns:a16="http://schemas.microsoft.com/office/drawing/2014/main" id="{0F769351-73D3-4BCE-893E-46EECB127DFE}"/>
              </a:ext>
            </a:extLst>
          </p:cNvPr>
          <p:cNvSpPr txBox="1"/>
          <p:nvPr/>
        </p:nvSpPr>
        <p:spPr>
          <a:xfrm>
            <a:off x="177382" y="2009055"/>
            <a:ext cx="1558335" cy="1107996"/>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1100" dirty="0"/>
              <a:t>Individual consumer behaviors</a:t>
            </a:r>
          </a:p>
          <a:p>
            <a:pPr marL="285750" indent="-285750">
              <a:buClr>
                <a:schemeClr val="accent1"/>
              </a:buClr>
              <a:buFont typeface="Wingdings" panose="05000000000000000000" pitchFamily="2" charset="2"/>
              <a:buChar char="§"/>
            </a:pPr>
            <a:r>
              <a:rPr lang="en-US" sz="1100" dirty="0"/>
              <a:t>Behavior choices</a:t>
            </a:r>
          </a:p>
          <a:p>
            <a:pPr marL="285750" indent="-285750">
              <a:buClr>
                <a:schemeClr val="accent1"/>
              </a:buClr>
              <a:buFont typeface="Wingdings" panose="05000000000000000000" pitchFamily="2" charset="2"/>
              <a:buChar char="§"/>
            </a:pPr>
            <a:r>
              <a:rPr lang="en-US" sz="1100" dirty="0"/>
              <a:t>Brand equity / saliency</a:t>
            </a:r>
          </a:p>
        </p:txBody>
      </p:sp>
      <p:sp>
        <p:nvSpPr>
          <p:cNvPr id="10" name="TextBox 9">
            <a:extLst>
              <a:ext uri="{FF2B5EF4-FFF2-40B4-BE49-F238E27FC236}">
                <a16:creationId xmlns:a16="http://schemas.microsoft.com/office/drawing/2014/main" id="{4A86211D-54E9-4FCB-BB5B-BE433D2D0728}"/>
              </a:ext>
            </a:extLst>
          </p:cNvPr>
          <p:cNvSpPr txBox="1"/>
          <p:nvPr/>
        </p:nvSpPr>
        <p:spPr>
          <a:xfrm>
            <a:off x="7365734" y="1991281"/>
            <a:ext cx="1558335" cy="1277273"/>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1100" dirty="0"/>
              <a:t>Size of population</a:t>
            </a:r>
          </a:p>
          <a:p>
            <a:pPr marL="285750" indent="-285750">
              <a:buClr>
                <a:schemeClr val="accent1"/>
              </a:buClr>
              <a:buFont typeface="Wingdings" panose="05000000000000000000" pitchFamily="2" charset="2"/>
              <a:buChar char="§"/>
            </a:pPr>
            <a:r>
              <a:rPr lang="en-US" sz="1100" dirty="0"/>
              <a:t>Population demographics – count by cohort (age/ income, M/F, etc)</a:t>
            </a:r>
          </a:p>
          <a:p>
            <a:pPr marL="285750" indent="-285750">
              <a:buClr>
                <a:schemeClr val="accent1"/>
              </a:buClr>
              <a:buFont typeface="Wingdings" panose="05000000000000000000" pitchFamily="2" charset="2"/>
              <a:buChar char="§"/>
            </a:pPr>
            <a:r>
              <a:rPr lang="en-US" sz="1100" dirty="0"/>
              <a:t>Category volumes</a:t>
            </a:r>
          </a:p>
        </p:txBody>
      </p:sp>
    </p:spTree>
    <p:extLst>
      <p:ext uri="{BB962C8B-B14F-4D97-AF65-F5344CB8AC3E}">
        <p14:creationId xmlns:p14="http://schemas.microsoft.com/office/powerpoint/2010/main" val="2977745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 name="Object 100"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9070" name="think-cell Slide" r:id="rId5" imgW="270" imgH="270" progId="TCLayout.ActiveDocument.1">
                  <p:embed/>
                </p:oleObj>
              </mc:Choice>
              <mc:Fallback>
                <p:oleObj name="think-cell Slide" r:id="rId5" imgW="270" imgH="270" progId="TCLayout.ActiveDocument.1">
                  <p:embed/>
                  <p:pic>
                    <p:nvPicPr>
                      <p:cNvPr id="101" name="Object 100"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115" name="Title 6">
            <a:extLst>
              <a:ext uri="{FF2B5EF4-FFF2-40B4-BE49-F238E27FC236}">
                <a16:creationId xmlns:a16="http://schemas.microsoft.com/office/drawing/2014/main" id="{5D48B710-40F3-46AE-B55D-1FDB5B008A9B}"/>
              </a:ext>
            </a:extLst>
          </p:cNvPr>
          <p:cNvSpPr txBox="1">
            <a:spLocks/>
          </p:cNvSpPr>
          <p:nvPr/>
        </p:nvSpPr>
        <p:spPr>
          <a:xfrm>
            <a:off x="457200" y="-12806"/>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GB" dirty="0"/>
              <a:t>Causal Model &amp; Simulation</a:t>
            </a:r>
          </a:p>
        </p:txBody>
      </p:sp>
      <p:sp>
        <p:nvSpPr>
          <p:cNvPr id="109" name="Slide Number Placeholder 1">
            <a:extLst>
              <a:ext uri="{FF2B5EF4-FFF2-40B4-BE49-F238E27FC236}">
                <a16:creationId xmlns:a16="http://schemas.microsoft.com/office/drawing/2014/main" id="{FEC794AA-39F6-4E4F-9906-BCB035CCC8BA}"/>
              </a:ext>
            </a:extLst>
          </p:cNvPr>
          <p:cNvSpPr txBox="1">
            <a:spLocks/>
          </p:cNvSpPr>
          <p:nvPr/>
        </p:nvSpPr>
        <p:spPr>
          <a:xfrm>
            <a:off x="7010400" y="4869656"/>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tx1">
                    <a:lumMod val="50000"/>
                    <a:lumOff val="50000"/>
                  </a:schemeClr>
                </a:solidFill>
              </a:rPr>
              <a:t>Page </a:t>
            </a:r>
            <a:fld id="{BDF01666-E04F-41EE-9F8C-A6A15CCCC6B9}" type="slidenum">
              <a:rPr lang="en-GB" sz="900" smtClean="0">
                <a:solidFill>
                  <a:schemeClr val="tx1">
                    <a:lumMod val="50000"/>
                    <a:lumOff val="50000"/>
                  </a:schemeClr>
                </a:solidFill>
              </a:rPr>
              <a:pPr algn="r"/>
              <a:t>28</a:t>
            </a:fld>
            <a:endParaRPr lang="en-GB" sz="900" dirty="0">
              <a:solidFill>
                <a:schemeClr val="tx1">
                  <a:lumMod val="50000"/>
                  <a:lumOff val="50000"/>
                </a:schemeClr>
              </a:solidFill>
            </a:endParaRPr>
          </a:p>
        </p:txBody>
      </p:sp>
      <p:graphicFrame>
        <p:nvGraphicFramePr>
          <p:cNvPr id="40" name="Diagram 39">
            <a:extLst>
              <a:ext uri="{FF2B5EF4-FFF2-40B4-BE49-F238E27FC236}">
                <a16:creationId xmlns:a16="http://schemas.microsoft.com/office/drawing/2014/main" id="{66CD1797-99E9-4ABD-BD89-97EA8197537E}"/>
              </a:ext>
            </a:extLst>
          </p:cNvPr>
          <p:cNvGraphicFramePr/>
          <p:nvPr>
            <p:extLst>
              <p:ext uri="{D42A27DB-BD31-4B8C-83A1-F6EECF244321}">
                <p14:modId xmlns:p14="http://schemas.microsoft.com/office/powerpoint/2010/main" val="3265791783"/>
              </p:ext>
            </p:extLst>
          </p:nvPr>
        </p:nvGraphicFramePr>
        <p:xfrm>
          <a:off x="524787" y="2209542"/>
          <a:ext cx="8237550" cy="22661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Table 1">
            <a:extLst>
              <a:ext uri="{FF2B5EF4-FFF2-40B4-BE49-F238E27FC236}">
                <a16:creationId xmlns:a16="http://schemas.microsoft.com/office/drawing/2014/main" id="{0D082C32-1813-4A89-A514-31AD7AECFC4C}"/>
              </a:ext>
            </a:extLst>
          </p:cNvPr>
          <p:cNvGraphicFramePr>
            <a:graphicFrameLocks noGrp="1"/>
          </p:cNvGraphicFramePr>
          <p:nvPr>
            <p:extLst>
              <p:ext uri="{D42A27DB-BD31-4B8C-83A1-F6EECF244321}">
                <p14:modId xmlns:p14="http://schemas.microsoft.com/office/powerpoint/2010/main" val="3258020327"/>
              </p:ext>
            </p:extLst>
          </p:nvPr>
        </p:nvGraphicFramePr>
        <p:xfrm>
          <a:off x="524787" y="962108"/>
          <a:ext cx="8348868" cy="853440"/>
        </p:xfrm>
        <a:graphic>
          <a:graphicData uri="http://schemas.openxmlformats.org/drawingml/2006/table">
            <a:tbl>
              <a:tblPr firstRow="1" bandRow="1">
                <a:tableStyleId>{3B4B98B0-60AC-42C2-AFA5-B58CD77FA1E5}</a:tableStyleId>
              </a:tblPr>
              <a:tblGrid>
                <a:gridCol w="1779243">
                  <a:extLst>
                    <a:ext uri="{9D8B030D-6E8A-4147-A177-3AD203B41FA5}">
                      <a16:colId xmlns:a16="http://schemas.microsoft.com/office/drawing/2014/main" val="658520479"/>
                    </a:ext>
                  </a:extLst>
                </a:gridCol>
                <a:gridCol w="6569625">
                  <a:extLst>
                    <a:ext uri="{9D8B030D-6E8A-4147-A177-3AD203B41FA5}">
                      <a16:colId xmlns:a16="http://schemas.microsoft.com/office/drawing/2014/main" val="1939657965"/>
                    </a:ext>
                  </a:extLst>
                </a:gridCol>
              </a:tblGrid>
              <a:tr h="818984">
                <a:tc>
                  <a:txBody>
                    <a:bodyPr/>
                    <a:lstStyle/>
                    <a:p>
                      <a:r>
                        <a:rPr lang="en-US" dirty="0"/>
                        <a:t>Deliverable</a:t>
                      </a:r>
                    </a:p>
                  </a:txBody>
                  <a:tcPr/>
                </a:tc>
                <a:tc>
                  <a:txBody>
                    <a:bodyPr/>
                    <a:lstStyle/>
                    <a:p>
                      <a:r>
                        <a:rPr lang="en-US" sz="1600" dirty="0"/>
                        <a:t>Proof of Concept: Construct consumer-level agent causal model and validate simulation against macro-level indicators for the US market</a:t>
                      </a:r>
                    </a:p>
                    <a:p>
                      <a:endParaRPr lang="en-US" dirty="0"/>
                    </a:p>
                  </a:txBody>
                  <a:tcPr/>
                </a:tc>
                <a:extLst>
                  <a:ext uri="{0D108BD9-81ED-4DB2-BD59-A6C34878D82A}">
                    <a16:rowId xmlns:a16="http://schemas.microsoft.com/office/drawing/2014/main" val="2541096909"/>
                  </a:ext>
                </a:extLst>
              </a:tr>
            </a:tbl>
          </a:graphicData>
        </a:graphic>
      </p:graphicFrame>
    </p:spTree>
    <p:extLst>
      <p:ext uri="{BB962C8B-B14F-4D97-AF65-F5344CB8AC3E}">
        <p14:creationId xmlns:p14="http://schemas.microsoft.com/office/powerpoint/2010/main" val="311699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 name="Object 100"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0237" name="think-cell Slide" r:id="rId5" imgW="270" imgH="270" progId="TCLayout.ActiveDocument.1">
                  <p:embed/>
                </p:oleObj>
              </mc:Choice>
              <mc:Fallback>
                <p:oleObj name="think-cell Slide" r:id="rId5" imgW="270" imgH="270" progId="TCLayout.ActiveDocument.1">
                  <p:embed/>
                  <p:pic>
                    <p:nvPicPr>
                      <p:cNvPr id="101" name="Object 100"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115" name="Title 6">
            <a:extLst>
              <a:ext uri="{FF2B5EF4-FFF2-40B4-BE49-F238E27FC236}">
                <a16:creationId xmlns:a16="http://schemas.microsoft.com/office/drawing/2014/main" id="{5D48B710-40F3-46AE-B55D-1FDB5B008A9B}"/>
              </a:ext>
            </a:extLst>
          </p:cNvPr>
          <p:cNvSpPr txBox="1">
            <a:spLocks/>
          </p:cNvSpPr>
          <p:nvPr/>
        </p:nvSpPr>
        <p:spPr>
          <a:xfrm>
            <a:off x="457200" y="-12806"/>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GB" dirty="0"/>
              <a:t>Model UX infrastructure scenario Planning</a:t>
            </a:r>
          </a:p>
        </p:txBody>
      </p:sp>
      <p:sp>
        <p:nvSpPr>
          <p:cNvPr id="109" name="Slide Number Placeholder 1">
            <a:extLst>
              <a:ext uri="{FF2B5EF4-FFF2-40B4-BE49-F238E27FC236}">
                <a16:creationId xmlns:a16="http://schemas.microsoft.com/office/drawing/2014/main" id="{FEC794AA-39F6-4E4F-9906-BCB035CCC8BA}"/>
              </a:ext>
            </a:extLst>
          </p:cNvPr>
          <p:cNvSpPr txBox="1">
            <a:spLocks/>
          </p:cNvSpPr>
          <p:nvPr/>
        </p:nvSpPr>
        <p:spPr>
          <a:xfrm>
            <a:off x="7010400" y="4869656"/>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tx1">
                    <a:lumMod val="50000"/>
                    <a:lumOff val="50000"/>
                  </a:schemeClr>
                </a:solidFill>
              </a:rPr>
              <a:t>Page </a:t>
            </a:r>
            <a:fld id="{BDF01666-E04F-41EE-9F8C-A6A15CCCC6B9}" type="slidenum">
              <a:rPr lang="en-GB" sz="900" smtClean="0">
                <a:solidFill>
                  <a:schemeClr val="tx1">
                    <a:lumMod val="50000"/>
                    <a:lumOff val="50000"/>
                  </a:schemeClr>
                </a:solidFill>
              </a:rPr>
              <a:pPr algn="r"/>
              <a:t>29</a:t>
            </a:fld>
            <a:endParaRPr lang="en-GB" sz="900" dirty="0">
              <a:solidFill>
                <a:schemeClr val="tx1">
                  <a:lumMod val="50000"/>
                  <a:lumOff val="50000"/>
                </a:schemeClr>
              </a:solidFill>
            </a:endParaRPr>
          </a:p>
        </p:txBody>
      </p:sp>
      <p:graphicFrame>
        <p:nvGraphicFramePr>
          <p:cNvPr id="3" name="Table 2">
            <a:extLst>
              <a:ext uri="{FF2B5EF4-FFF2-40B4-BE49-F238E27FC236}">
                <a16:creationId xmlns:a16="http://schemas.microsoft.com/office/drawing/2014/main" id="{AD577643-46CC-4F3C-BD50-CABA56BF7C95}"/>
              </a:ext>
            </a:extLst>
          </p:cNvPr>
          <p:cNvGraphicFramePr>
            <a:graphicFrameLocks noGrp="1"/>
          </p:cNvGraphicFramePr>
          <p:nvPr>
            <p:extLst>
              <p:ext uri="{D42A27DB-BD31-4B8C-83A1-F6EECF244321}">
                <p14:modId xmlns:p14="http://schemas.microsoft.com/office/powerpoint/2010/main" val="799554880"/>
              </p:ext>
            </p:extLst>
          </p:nvPr>
        </p:nvGraphicFramePr>
        <p:xfrm>
          <a:off x="581509" y="728246"/>
          <a:ext cx="7665564" cy="4141408"/>
        </p:xfrm>
        <a:graphic>
          <a:graphicData uri="http://schemas.openxmlformats.org/drawingml/2006/table">
            <a:tbl>
              <a:tblPr firstRow="1" bandRow="1">
                <a:tableStyleId>{69012ECD-51FC-41F1-AA8D-1B2483CD663E}</a:tableStyleId>
              </a:tblPr>
              <a:tblGrid>
                <a:gridCol w="1641673">
                  <a:extLst>
                    <a:ext uri="{9D8B030D-6E8A-4147-A177-3AD203B41FA5}">
                      <a16:colId xmlns:a16="http://schemas.microsoft.com/office/drawing/2014/main" val="49546431"/>
                    </a:ext>
                  </a:extLst>
                </a:gridCol>
                <a:gridCol w="1550902">
                  <a:extLst>
                    <a:ext uri="{9D8B030D-6E8A-4147-A177-3AD203B41FA5}">
                      <a16:colId xmlns:a16="http://schemas.microsoft.com/office/drawing/2014/main" val="1965870710"/>
                    </a:ext>
                  </a:extLst>
                </a:gridCol>
                <a:gridCol w="1583680">
                  <a:extLst>
                    <a:ext uri="{9D8B030D-6E8A-4147-A177-3AD203B41FA5}">
                      <a16:colId xmlns:a16="http://schemas.microsoft.com/office/drawing/2014/main" val="1239836653"/>
                    </a:ext>
                  </a:extLst>
                </a:gridCol>
                <a:gridCol w="1356196">
                  <a:extLst>
                    <a:ext uri="{9D8B030D-6E8A-4147-A177-3AD203B41FA5}">
                      <a16:colId xmlns:a16="http://schemas.microsoft.com/office/drawing/2014/main" val="2613680767"/>
                    </a:ext>
                  </a:extLst>
                </a:gridCol>
                <a:gridCol w="1533113">
                  <a:extLst>
                    <a:ext uri="{9D8B030D-6E8A-4147-A177-3AD203B41FA5}">
                      <a16:colId xmlns:a16="http://schemas.microsoft.com/office/drawing/2014/main" val="1949347759"/>
                    </a:ext>
                  </a:extLst>
                </a:gridCol>
              </a:tblGrid>
              <a:tr h="381239">
                <a:tc>
                  <a:txBody>
                    <a:bodyPr/>
                    <a:lstStyle/>
                    <a:p>
                      <a:pPr algn="ctr"/>
                      <a:r>
                        <a:rPr lang="en-US" sz="1400" dirty="0"/>
                        <a:t>Scenario</a:t>
                      </a:r>
                      <a:endParaRPr lang="en-US" sz="1400" b="1" dirty="0"/>
                    </a:p>
                  </a:txBody>
                  <a:tcPr/>
                </a:tc>
                <a:tc>
                  <a:txBody>
                    <a:bodyPr/>
                    <a:lstStyle/>
                    <a:p>
                      <a:pPr algn="ctr"/>
                      <a:r>
                        <a:rPr lang="en-US" sz="1400" dirty="0"/>
                        <a:t>Description</a:t>
                      </a:r>
                      <a:endParaRPr lang="en-US" sz="1400" b="1" dirty="0"/>
                    </a:p>
                  </a:txBody>
                  <a:tcPr/>
                </a:tc>
                <a:tc>
                  <a:txBody>
                    <a:bodyPr/>
                    <a:lstStyle/>
                    <a:p>
                      <a:pPr algn="ctr"/>
                      <a:r>
                        <a:rPr lang="en-US" sz="1400" dirty="0"/>
                        <a:t>View</a:t>
                      </a:r>
                      <a:endParaRPr lang="en-US" sz="1400" b="1" dirty="0"/>
                    </a:p>
                  </a:txBody>
                  <a:tcPr/>
                </a:tc>
                <a:tc>
                  <a:txBody>
                    <a:bodyPr/>
                    <a:lstStyle/>
                    <a:p>
                      <a:pPr algn="ctr"/>
                      <a:r>
                        <a:rPr lang="en-US" sz="1400" dirty="0"/>
                        <a:t>Cost</a:t>
                      </a:r>
                      <a:endParaRPr lang="en-US" sz="1400" b="1" dirty="0"/>
                    </a:p>
                  </a:txBody>
                  <a:tcPr/>
                </a:tc>
                <a:tc>
                  <a:txBody>
                    <a:bodyPr/>
                    <a:lstStyle/>
                    <a:p>
                      <a:pPr algn="ctr"/>
                      <a:r>
                        <a:rPr lang="en-US" sz="1400" dirty="0"/>
                        <a:t>Timeline</a:t>
                      </a:r>
                      <a:endParaRPr lang="en-US" sz="1400" b="1" dirty="0"/>
                    </a:p>
                  </a:txBody>
                  <a:tcPr/>
                </a:tc>
                <a:extLst>
                  <a:ext uri="{0D108BD9-81ED-4DB2-BD59-A6C34878D82A}">
                    <a16:rowId xmlns:a16="http://schemas.microsoft.com/office/drawing/2014/main" val="286446140"/>
                  </a:ext>
                </a:extLst>
              </a:tr>
              <a:tr h="1034047">
                <a:tc>
                  <a:txBody>
                    <a:bodyPr/>
                    <a:lstStyle/>
                    <a:p>
                      <a:r>
                        <a:rPr lang="en-US" sz="1000" dirty="0"/>
                        <a:t>1. Bonus-feature-planned- beyond scope</a:t>
                      </a:r>
                    </a:p>
                  </a:txBody>
                  <a:tcPr/>
                </a:tc>
                <a:tc>
                  <a:txBody>
                    <a:bodyPr/>
                    <a:lstStyle/>
                    <a:p>
                      <a:r>
                        <a:rPr lang="en-US" sz="1000" dirty="0"/>
                        <a:t>Build the interphase is R Shiny</a:t>
                      </a:r>
                    </a:p>
                  </a:txBody>
                  <a:tcPr/>
                </a:tc>
                <a:tc>
                  <a:txBody>
                    <a:bodyPr/>
                    <a:lstStyle/>
                    <a:p>
                      <a:r>
                        <a:rPr lang="en-US" sz="1000" dirty="0"/>
                        <a:t>No long possible b/c R Shiny is not compatible with Diageo’s Azure environment</a:t>
                      </a:r>
                    </a:p>
                  </a:txBody>
                  <a:tcPr/>
                </a:tc>
                <a:tc>
                  <a:txBody>
                    <a:bodyPr/>
                    <a:lstStyle/>
                    <a:p>
                      <a:r>
                        <a:rPr lang="en-US" sz="1000" dirty="0"/>
                        <a:t>N/A</a:t>
                      </a:r>
                    </a:p>
                  </a:txBody>
                  <a:tcPr/>
                </a:tc>
                <a:tc>
                  <a:txBody>
                    <a:bodyPr/>
                    <a:lstStyle/>
                    <a:p>
                      <a:r>
                        <a:rPr lang="en-US" sz="1000" dirty="0"/>
                        <a:t>N/A</a:t>
                      </a:r>
                    </a:p>
                  </a:txBody>
                  <a:tcPr/>
                </a:tc>
                <a:extLst>
                  <a:ext uri="{0D108BD9-81ED-4DB2-BD59-A6C34878D82A}">
                    <a16:rowId xmlns:a16="http://schemas.microsoft.com/office/drawing/2014/main" val="4229798860"/>
                  </a:ext>
                </a:extLst>
              </a:tr>
              <a:tr h="877373">
                <a:tc>
                  <a:txBody>
                    <a:bodyPr/>
                    <a:lstStyle/>
                    <a:p>
                      <a:r>
                        <a:rPr lang="en-US" sz="1000" dirty="0"/>
                        <a:t>2. Original Scope</a:t>
                      </a:r>
                    </a:p>
                  </a:txBody>
                  <a:tcPr/>
                </a:tc>
                <a:tc>
                  <a:txBody>
                    <a:bodyPr/>
                    <a:lstStyle/>
                    <a:p>
                      <a:r>
                        <a:rPr lang="en-US" sz="1000" dirty="0"/>
                        <a:t>Lacks interface</a:t>
                      </a:r>
                    </a:p>
                    <a:p>
                      <a:r>
                        <a:rPr lang="en-US" sz="1000" dirty="0"/>
                        <a:t>Will provide charts</a:t>
                      </a:r>
                    </a:p>
                    <a:p>
                      <a:r>
                        <a:rPr lang="en-US" sz="1000" dirty="0"/>
                        <a:t>Will provide presentations ( using R Notebooks)</a:t>
                      </a:r>
                    </a:p>
                  </a:txBody>
                  <a:tcPr/>
                </a:tc>
                <a:tc>
                  <a:txBody>
                    <a:bodyPr/>
                    <a:lstStyle/>
                    <a:p>
                      <a:r>
                        <a:rPr lang="en-US" sz="1000" dirty="0"/>
                        <a:t>Possible</a:t>
                      </a:r>
                    </a:p>
                  </a:txBody>
                  <a:tcPr/>
                </a:tc>
                <a:tc>
                  <a:txBody>
                    <a:bodyPr/>
                    <a:lstStyle/>
                    <a:p>
                      <a:r>
                        <a:rPr lang="en-US" sz="1000" dirty="0"/>
                        <a:t>No additional costs</a:t>
                      </a:r>
                    </a:p>
                  </a:txBody>
                  <a:tcPr/>
                </a:tc>
                <a:tc>
                  <a:txBody>
                    <a:bodyPr/>
                    <a:lstStyle/>
                    <a:p>
                      <a:r>
                        <a:rPr lang="en-US" sz="1000" dirty="0"/>
                        <a:t>Original timeline; end of August</a:t>
                      </a:r>
                    </a:p>
                  </a:txBody>
                  <a:tcPr/>
                </a:tc>
                <a:extLst>
                  <a:ext uri="{0D108BD9-81ED-4DB2-BD59-A6C34878D82A}">
                    <a16:rowId xmlns:a16="http://schemas.microsoft.com/office/drawing/2014/main" val="1781716694"/>
                  </a:ext>
                </a:extLst>
              </a:tr>
              <a:tr h="564025">
                <a:tc>
                  <a:txBody>
                    <a:bodyPr/>
                    <a:lstStyle/>
                    <a:p>
                      <a:r>
                        <a:rPr lang="en-US" sz="1000" dirty="0"/>
                        <a:t>3.  Power BI (scope change)</a:t>
                      </a:r>
                    </a:p>
                  </a:txBody>
                  <a:tcPr/>
                </a:tc>
                <a:tc>
                  <a:txBody>
                    <a:bodyPr/>
                    <a:lstStyle/>
                    <a:p>
                      <a:r>
                        <a:rPr lang="en-US" sz="1000" dirty="0"/>
                        <a:t>Will build out interface using Power BI tool set</a:t>
                      </a:r>
                    </a:p>
                  </a:txBody>
                  <a:tcPr/>
                </a:tc>
                <a:tc>
                  <a:txBody>
                    <a:bodyPr/>
                    <a:lstStyle/>
                    <a:p>
                      <a:r>
                        <a:rPr lang="en-US" sz="1000" dirty="0"/>
                        <a:t>Possible w/ high cost implications</a:t>
                      </a:r>
                    </a:p>
                  </a:txBody>
                  <a:tcPr/>
                </a:tc>
                <a:tc>
                  <a:txBody>
                    <a:bodyPr/>
                    <a:lstStyle/>
                    <a:p>
                      <a:r>
                        <a:rPr lang="en-US" sz="1000" dirty="0"/>
                        <a:t>£45K GBP</a:t>
                      </a:r>
                    </a:p>
                  </a:txBody>
                  <a:tcPr/>
                </a:tc>
                <a:tc>
                  <a:txBody>
                    <a:bodyPr/>
                    <a:lstStyle/>
                    <a:p>
                      <a:r>
                        <a:rPr lang="en-US" sz="1000" dirty="0"/>
                        <a:t>End of September</a:t>
                      </a:r>
                    </a:p>
                  </a:txBody>
                  <a:tcPr/>
                </a:tc>
                <a:extLst>
                  <a:ext uri="{0D108BD9-81ED-4DB2-BD59-A6C34878D82A}">
                    <a16:rowId xmlns:a16="http://schemas.microsoft.com/office/drawing/2014/main" val="3804689574"/>
                  </a:ext>
                </a:extLst>
              </a:tr>
              <a:tr h="564025">
                <a:tc>
                  <a:txBody>
                    <a:bodyPr/>
                    <a:lstStyle/>
                    <a:p>
                      <a:r>
                        <a:rPr lang="en-US" sz="1000" dirty="0"/>
                        <a:t>4. Creative approach using Power BI</a:t>
                      </a:r>
                    </a:p>
                  </a:txBody>
                  <a:tcPr/>
                </a:tc>
                <a:tc>
                  <a:txBody>
                    <a:bodyPr/>
                    <a:lstStyle/>
                    <a:p>
                      <a:r>
                        <a:rPr lang="en-US" sz="1000" dirty="0"/>
                        <a:t>Harshini to explore options further</a:t>
                      </a:r>
                    </a:p>
                  </a:txBody>
                  <a:tcPr/>
                </a:tc>
                <a:tc>
                  <a:txBody>
                    <a:bodyPr/>
                    <a:lstStyle/>
                    <a:p>
                      <a:r>
                        <a:rPr lang="en-US" sz="1000" dirty="0"/>
                        <a:t>Change to team structure</a:t>
                      </a:r>
                    </a:p>
                  </a:txBody>
                  <a:tcPr/>
                </a:tc>
                <a:tc>
                  <a:txBody>
                    <a:bodyPr/>
                    <a:lstStyle/>
                    <a:p>
                      <a:r>
                        <a:rPr lang="en-US" sz="1000" dirty="0"/>
                        <a:t>TBC</a:t>
                      </a:r>
                    </a:p>
                  </a:txBody>
                  <a:tcPr/>
                </a:tc>
                <a:tc>
                  <a:txBody>
                    <a:bodyPr/>
                    <a:lstStyle/>
                    <a:p>
                      <a:r>
                        <a:rPr lang="en-US" sz="1000" dirty="0"/>
                        <a:t>Extend timeline by an additional 6-8 weeks</a:t>
                      </a:r>
                    </a:p>
                  </a:txBody>
                  <a:tcPr/>
                </a:tc>
                <a:extLst>
                  <a:ext uri="{0D108BD9-81ED-4DB2-BD59-A6C34878D82A}">
                    <a16:rowId xmlns:a16="http://schemas.microsoft.com/office/drawing/2014/main" val="2300393269"/>
                  </a:ext>
                </a:extLst>
              </a:tr>
              <a:tr h="720699">
                <a:tc>
                  <a:txBody>
                    <a:bodyPr/>
                    <a:lstStyle/>
                    <a:p>
                      <a:r>
                        <a:rPr lang="en-US" sz="1000" dirty="0"/>
                        <a:t>5. Pause project and build the Power BI Platform, supported by DBS</a:t>
                      </a:r>
                    </a:p>
                  </a:txBody>
                  <a:tcPr/>
                </a:tc>
                <a:tc>
                  <a:txBody>
                    <a:bodyPr/>
                    <a:lstStyle/>
                    <a:p>
                      <a:r>
                        <a:rPr lang="en-US" sz="1000" dirty="0"/>
                        <a:t>Brian and team want a Power BI solution –let’s DBS fund </a:t>
                      </a:r>
                    </a:p>
                  </a:txBody>
                  <a:tcPr/>
                </a:tc>
                <a:tc>
                  <a:txBody>
                    <a:bodyPr/>
                    <a:lstStyle/>
                    <a:p>
                      <a:r>
                        <a:rPr lang="en-US" sz="1000" dirty="0"/>
                        <a:t>High Risk</a:t>
                      </a:r>
                    </a:p>
                    <a:p>
                      <a:r>
                        <a:rPr lang="en-US" sz="1000" dirty="0"/>
                        <a:t>Out of scope</a:t>
                      </a:r>
                    </a:p>
                  </a:txBody>
                  <a:tcPr/>
                </a:tc>
                <a:tc>
                  <a:txBody>
                    <a:bodyPr/>
                    <a:lstStyle/>
                    <a:p>
                      <a:r>
                        <a:rPr lang="en-US" sz="1000" dirty="0"/>
                        <a:t>TBC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Extend timeline by an additional 6-8 weeks</a:t>
                      </a:r>
                    </a:p>
                  </a:txBody>
                  <a:tcPr/>
                </a:tc>
                <a:extLst>
                  <a:ext uri="{0D108BD9-81ED-4DB2-BD59-A6C34878D82A}">
                    <a16:rowId xmlns:a16="http://schemas.microsoft.com/office/drawing/2014/main" val="3390541300"/>
                  </a:ext>
                </a:extLst>
              </a:tr>
            </a:tbl>
          </a:graphicData>
        </a:graphic>
      </p:graphicFrame>
    </p:spTree>
    <p:extLst>
      <p:ext uri="{BB962C8B-B14F-4D97-AF65-F5344CB8AC3E}">
        <p14:creationId xmlns:p14="http://schemas.microsoft.com/office/powerpoint/2010/main" val="1558014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54250" y="150871"/>
            <a:ext cx="5532586" cy="857250"/>
          </a:xfrm>
        </p:spPr>
        <p:txBody>
          <a:bodyPr/>
          <a:lstStyle/>
          <a:p>
            <a:r>
              <a:rPr lang="en-GB" dirty="0"/>
              <a:t>Why try?</a:t>
            </a:r>
          </a:p>
        </p:txBody>
      </p:sp>
      <p:sp>
        <p:nvSpPr>
          <p:cNvPr id="4" name="Content Placeholder 7">
            <a:extLst>
              <a:ext uri="{FF2B5EF4-FFF2-40B4-BE49-F238E27FC236}">
                <a16:creationId xmlns:a16="http://schemas.microsoft.com/office/drawing/2014/main" id="{7024B934-D150-4624-B28A-1BE9A6697CE3}"/>
              </a:ext>
            </a:extLst>
          </p:cNvPr>
          <p:cNvSpPr txBox="1">
            <a:spLocks/>
          </p:cNvSpPr>
          <p:nvPr/>
        </p:nvSpPr>
        <p:spPr>
          <a:xfrm>
            <a:off x="245835" y="497146"/>
            <a:ext cx="8391979" cy="3656012"/>
          </a:xfrm>
          <a:prstGeom prst="rect">
            <a:avLst/>
          </a:prstGeom>
        </p:spPr>
        <p:txBody>
          <a:bodyPr>
            <a:norm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171446">
              <a:defRPr/>
            </a:pPr>
            <a:endParaRPr lang="en-GB" sz="1600" kern="0" dirty="0">
              <a:solidFill>
                <a:prstClr val="black"/>
              </a:solidFill>
            </a:endParaRPr>
          </a:p>
          <a:p>
            <a:pPr marL="628634" lvl="1" indent="-171446">
              <a:defRPr/>
            </a:pPr>
            <a:endParaRPr lang="en-GB" sz="1600" kern="0" dirty="0">
              <a:solidFill>
                <a:prstClr val="black"/>
              </a:solidFill>
            </a:endParaRPr>
          </a:p>
        </p:txBody>
      </p:sp>
      <p:sp>
        <p:nvSpPr>
          <p:cNvPr id="9" name="Content Placeholder 2">
            <a:extLst>
              <a:ext uri="{FF2B5EF4-FFF2-40B4-BE49-F238E27FC236}">
                <a16:creationId xmlns:a16="http://schemas.microsoft.com/office/drawing/2014/main" id="{893B7109-AC3A-4AA7-9694-977DCA2AA887}"/>
              </a:ext>
            </a:extLst>
          </p:cNvPr>
          <p:cNvSpPr txBox="1">
            <a:spLocks/>
          </p:cNvSpPr>
          <p:nvPr/>
        </p:nvSpPr>
        <p:spPr>
          <a:xfrm>
            <a:off x="2445489" y="1008121"/>
            <a:ext cx="5846578" cy="3656012"/>
          </a:xfrm>
          <a:prstGeom prst="rect">
            <a:avLst/>
          </a:prstGeom>
        </p:spPr>
        <p:txBody>
          <a:bodyPr>
            <a:norm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t>Diageo has identified Agent-Based Modelling (ABM) as a promising approach to the challenge of understanding the underlying drivers of major shifts in the drinks market.</a:t>
            </a:r>
          </a:p>
          <a:p>
            <a:endParaRPr lang="en-US" sz="1400" dirty="0"/>
          </a:p>
          <a:p>
            <a:r>
              <a:rPr lang="en-US" sz="1400" dirty="0"/>
              <a:t>A working model could help Diageo to understand the circumstances under which major shifts in category preference, such as the recent rise in the popularity of gin in Europe, can occur, and the actions we might be able to take in order to benefit.</a:t>
            </a:r>
          </a:p>
          <a:p>
            <a:endParaRPr lang="en-US" sz="1400" dirty="0"/>
          </a:p>
          <a:p>
            <a:r>
              <a:rPr lang="en-US" sz="1400" dirty="0"/>
              <a:t>By building a model of the drinks market to answer what-if questions, Diageo will be investing in an ongoing strategic capability that can be used to answer further questions about market dynamics, and that can be extended to cover other countries.</a:t>
            </a:r>
          </a:p>
          <a:p>
            <a:endParaRPr lang="en-US" sz="1400" dirty="0"/>
          </a:p>
          <a:p>
            <a:r>
              <a:rPr lang="en-US" sz="1400" dirty="0"/>
              <a:t>Create a game-changing, competitive advantage for Diageo </a:t>
            </a:r>
          </a:p>
          <a:p>
            <a:endParaRPr lang="en-US" sz="1400" dirty="0"/>
          </a:p>
        </p:txBody>
      </p:sp>
      <p:pic>
        <p:nvPicPr>
          <p:cNvPr id="13" name="Picture Placeholder 12" descr="A close up of a bottle&#10;&#10;Description automatically generated">
            <a:extLst>
              <a:ext uri="{FF2B5EF4-FFF2-40B4-BE49-F238E27FC236}">
                <a16:creationId xmlns:a16="http://schemas.microsoft.com/office/drawing/2014/main" id="{83D6265D-57FA-4700-9C43-B43B5E906033}"/>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067" r="37803"/>
          <a:stretch/>
        </p:blipFill>
        <p:spPr>
          <a:xfrm>
            <a:off x="0" y="0"/>
            <a:ext cx="2063750" cy="5143500"/>
          </a:xfrm>
        </p:spPr>
      </p:pic>
    </p:spTree>
    <p:extLst>
      <p:ext uri="{BB962C8B-B14F-4D97-AF65-F5344CB8AC3E}">
        <p14:creationId xmlns:p14="http://schemas.microsoft.com/office/powerpoint/2010/main" val="4079639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2235-F319-42FC-AB92-E1BDB030D119}"/>
              </a:ext>
            </a:extLst>
          </p:cNvPr>
          <p:cNvSpPr>
            <a:spLocks noGrp="1"/>
          </p:cNvSpPr>
          <p:nvPr>
            <p:ph type="title"/>
          </p:nvPr>
        </p:nvSpPr>
        <p:spPr>
          <a:xfrm>
            <a:off x="106218" y="79268"/>
            <a:ext cx="7703244" cy="857250"/>
          </a:xfrm>
        </p:spPr>
        <p:txBody>
          <a:bodyPr/>
          <a:lstStyle/>
          <a:p>
            <a:r>
              <a:rPr lang="en-US" dirty="0"/>
              <a:t>Effects of temperature on individual categories</a:t>
            </a:r>
          </a:p>
        </p:txBody>
      </p:sp>
      <p:pic>
        <p:nvPicPr>
          <p:cNvPr id="54274" name="Picture 2" descr="RTENOTITLE">
            <a:extLst>
              <a:ext uri="{FF2B5EF4-FFF2-40B4-BE49-F238E27FC236}">
                <a16:creationId xmlns:a16="http://schemas.microsoft.com/office/drawing/2014/main" id="{E295AE61-47EA-4698-A6D1-BB4B33A4B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575" y="1114425"/>
            <a:ext cx="4819650" cy="2914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AF816F-B017-44B3-BBDE-B6685B6544C6}"/>
              </a:ext>
            </a:extLst>
          </p:cNvPr>
          <p:cNvSpPr txBox="1"/>
          <p:nvPr/>
        </p:nvSpPr>
        <p:spPr>
          <a:xfrm>
            <a:off x="434109" y="1293091"/>
            <a:ext cx="3579091" cy="1754326"/>
          </a:xfrm>
          <a:prstGeom prst="rect">
            <a:avLst/>
          </a:prstGeom>
          <a:noFill/>
        </p:spPr>
        <p:txBody>
          <a:bodyPr wrap="square" rtlCol="0">
            <a:spAutoFit/>
          </a:bodyPr>
          <a:lstStyle/>
          <a:p>
            <a:r>
              <a:rPr lang="en-US" dirty="0"/>
              <a:t>Once the sales of the categories were</a:t>
            </a:r>
          </a:p>
          <a:p>
            <a:r>
              <a:rPr lang="en-US" dirty="0"/>
              <a:t>examined for their correlation to the </a:t>
            </a:r>
          </a:p>
          <a:p>
            <a:r>
              <a:rPr lang="en-US" dirty="0"/>
              <a:t>temperature, cider was revealed to </a:t>
            </a:r>
          </a:p>
          <a:p>
            <a:r>
              <a:rPr lang="en-US" dirty="0"/>
              <a:t>have a correlation with temperature</a:t>
            </a:r>
          </a:p>
        </p:txBody>
      </p:sp>
    </p:spTree>
    <p:extLst>
      <p:ext uri="{BB962C8B-B14F-4D97-AF65-F5344CB8AC3E}">
        <p14:creationId xmlns:p14="http://schemas.microsoft.com/office/powerpoint/2010/main" val="3989920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p:txBody>
          <a:bodyPr/>
          <a:lstStyle/>
          <a:p>
            <a:r>
              <a:rPr lang="en-US" dirty="0"/>
              <a:t>PROJECT WORKFLOW</a:t>
            </a:r>
            <a:endParaRPr lang="en-GB" dirty="0"/>
          </a:p>
        </p:txBody>
      </p:sp>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extLst>
              <p:ext uri="{D42A27DB-BD31-4B8C-83A1-F6EECF244321}">
                <p14:modId xmlns:p14="http://schemas.microsoft.com/office/powerpoint/2010/main" val="96404034"/>
              </p:ext>
            </p:extLst>
          </p:nvPr>
        </p:nvGraphicFramePr>
        <p:xfrm>
          <a:off x="457200" y="821015"/>
          <a:ext cx="8229600" cy="56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F8F6CBAA-B6F0-4FE3-B5C5-0BE3E00075B8}"/>
              </a:ext>
            </a:extLst>
          </p:cNvPr>
          <p:cNvGraphicFramePr>
            <a:graphicFrameLocks noGrp="1"/>
          </p:cNvGraphicFramePr>
          <p:nvPr>
            <p:extLst>
              <p:ext uri="{D42A27DB-BD31-4B8C-83A1-F6EECF244321}">
                <p14:modId xmlns:p14="http://schemas.microsoft.com/office/powerpoint/2010/main" val="939421975"/>
              </p:ext>
            </p:extLst>
          </p:nvPr>
        </p:nvGraphicFramePr>
        <p:xfrm>
          <a:off x="457200" y="1641034"/>
          <a:ext cx="6257136" cy="2905335"/>
        </p:xfrm>
        <a:graphic>
          <a:graphicData uri="http://schemas.openxmlformats.org/drawingml/2006/table">
            <a:tbl>
              <a:tblPr firstRow="1" bandRow="1">
                <a:tableStyleId>{5C22544A-7EE6-4342-B048-85BDC9FD1C3A}</a:tableStyleId>
              </a:tblPr>
              <a:tblGrid>
                <a:gridCol w="2085712">
                  <a:extLst>
                    <a:ext uri="{9D8B030D-6E8A-4147-A177-3AD203B41FA5}">
                      <a16:colId xmlns:a16="http://schemas.microsoft.com/office/drawing/2014/main" val="1311556585"/>
                    </a:ext>
                  </a:extLst>
                </a:gridCol>
                <a:gridCol w="2085712">
                  <a:extLst>
                    <a:ext uri="{9D8B030D-6E8A-4147-A177-3AD203B41FA5}">
                      <a16:colId xmlns:a16="http://schemas.microsoft.com/office/drawing/2014/main" val="1421313600"/>
                    </a:ext>
                  </a:extLst>
                </a:gridCol>
                <a:gridCol w="2085712">
                  <a:extLst>
                    <a:ext uri="{9D8B030D-6E8A-4147-A177-3AD203B41FA5}">
                      <a16:colId xmlns:a16="http://schemas.microsoft.com/office/drawing/2014/main" val="4174645948"/>
                    </a:ext>
                  </a:extLst>
                </a:gridCol>
              </a:tblGrid>
              <a:tr h="170293">
                <a:tc>
                  <a:txBody>
                    <a:bodyPr/>
                    <a:lstStyle/>
                    <a:p>
                      <a:pPr algn="ctr"/>
                      <a:r>
                        <a:rPr lang="en-US" sz="1200" dirty="0"/>
                        <a:t>Data Type</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dirty="0"/>
                        <a:t>Source </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dirty="0"/>
                        <a:t>Availability</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245598762"/>
                  </a:ext>
                </a:extLst>
              </a:tr>
              <a:tr h="423381">
                <a:tc>
                  <a:txBody>
                    <a:bodyPr/>
                    <a:lstStyle/>
                    <a:p>
                      <a:r>
                        <a:rPr lang="en-US" sz="1100" dirty="0"/>
                        <a:t>Customer Demographics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Census, Experian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274374522"/>
                  </a:ext>
                </a:extLst>
              </a:tr>
              <a:tr h="367939">
                <a:tc>
                  <a:txBody>
                    <a:bodyPr/>
                    <a:lstStyle/>
                    <a:p>
                      <a:r>
                        <a:rPr lang="en-US" sz="1100" dirty="0"/>
                        <a:t>Drinking Behavior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Kantar surveys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017946912"/>
                  </a:ext>
                </a:extLst>
              </a:tr>
              <a:tr h="367939">
                <a:tc>
                  <a:txBody>
                    <a:bodyPr/>
                    <a:lstStyle/>
                    <a:p>
                      <a:r>
                        <a:rPr lang="en-US" sz="1100" dirty="0"/>
                        <a:t>Purchase Behavior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Kantar Surveys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55242398"/>
                  </a:ext>
                </a:extLst>
              </a:tr>
              <a:tr h="367939">
                <a:tc>
                  <a:txBody>
                    <a:bodyPr/>
                    <a:lstStyle/>
                    <a:p>
                      <a:r>
                        <a:rPr lang="en-US" sz="1100" dirty="0"/>
                        <a:t>Holidays / Occasions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Macroeconomic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488268593"/>
                  </a:ext>
                </a:extLst>
              </a:tr>
              <a:tr h="367939">
                <a:tc>
                  <a:txBody>
                    <a:bodyPr/>
                    <a:lstStyle/>
                    <a:p>
                      <a:r>
                        <a:rPr lang="en-US" sz="1100" dirty="0"/>
                        <a:t>Sales and transactions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Depletions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618216840"/>
                  </a:ext>
                </a:extLst>
              </a:tr>
              <a:tr h="367939">
                <a:tc>
                  <a:txBody>
                    <a:bodyPr/>
                    <a:lstStyle/>
                    <a:p>
                      <a:r>
                        <a:rPr lang="en-US" sz="1100" dirty="0"/>
                        <a:t>Product Characteristics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AU Scan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rgbClr val="00B05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331635855"/>
                  </a:ext>
                </a:extLst>
              </a:tr>
              <a:tr h="367939">
                <a:tc>
                  <a:txBody>
                    <a:bodyPr/>
                    <a:lstStyle/>
                    <a:p>
                      <a:r>
                        <a:rPr lang="en-US" sz="1100" dirty="0"/>
                        <a:t>Pricing and Promotions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t>Diageo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4052333496"/>
                  </a:ext>
                </a:extLst>
              </a:tr>
            </a:tbl>
          </a:graphicData>
        </a:graphic>
      </p:graphicFrame>
      <p:graphicFrame>
        <p:nvGraphicFramePr>
          <p:cNvPr id="5" name="Table 4">
            <a:extLst>
              <a:ext uri="{FF2B5EF4-FFF2-40B4-BE49-F238E27FC236}">
                <a16:creationId xmlns:a16="http://schemas.microsoft.com/office/drawing/2014/main" id="{3ECAD5E0-5431-42A3-9D4F-74FF59DF0B54}"/>
              </a:ext>
            </a:extLst>
          </p:cNvPr>
          <p:cNvGraphicFramePr>
            <a:graphicFrameLocks noGrp="1"/>
          </p:cNvGraphicFramePr>
          <p:nvPr>
            <p:extLst>
              <p:ext uri="{D42A27DB-BD31-4B8C-83A1-F6EECF244321}">
                <p14:modId xmlns:p14="http://schemas.microsoft.com/office/powerpoint/2010/main" val="2208625690"/>
              </p:ext>
            </p:extLst>
          </p:nvPr>
        </p:nvGraphicFramePr>
        <p:xfrm>
          <a:off x="6859453" y="1655959"/>
          <a:ext cx="1739984" cy="820019"/>
        </p:xfrm>
        <a:graphic>
          <a:graphicData uri="http://schemas.openxmlformats.org/drawingml/2006/table">
            <a:tbl>
              <a:tblPr firstRow="1" bandRow="1">
                <a:tableStyleId>{5C22544A-7EE6-4342-B048-85BDC9FD1C3A}</a:tableStyleId>
              </a:tblPr>
              <a:tblGrid>
                <a:gridCol w="869992">
                  <a:extLst>
                    <a:ext uri="{9D8B030D-6E8A-4147-A177-3AD203B41FA5}">
                      <a16:colId xmlns:a16="http://schemas.microsoft.com/office/drawing/2014/main" val="69438742"/>
                    </a:ext>
                  </a:extLst>
                </a:gridCol>
                <a:gridCol w="869992">
                  <a:extLst>
                    <a:ext uri="{9D8B030D-6E8A-4147-A177-3AD203B41FA5}">
                      <a16:colId xmlns:a16="http://schemas.microsoft.com/office/drawing/2014/main" val="4121492980"/>
                    </a:ext>
                  </a:extLst>
                </a:gridCol>
              </a:tblGrid>
              <a:tr h="245714">
                <a:tc gridSpan="2">
                  <a:txBody>
                    <a:bodyPr/>
                    <a:lstStyle/>
                    <a:p>
                      <a:pPr algn="ctr"/>
                      <a:r>
                        <a:rPr lang="en-US" sz="1100" dirty="0"/>
                        <a:t>Color Key</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159125127"/>
                  </a:ext>
                </a:extLst>
              </a:tr>
              <a:tr h="245714">
                <a:tc>
                  <a:txBody>
                    <a:bodyPr/>
                    <a:lstStyle/>
                    <a:p>
                      <a:endParaRPr lang="en-US" sz="1100" dirty="0"/>
                    </a:p>
                  </a:txBody>
                  <a:tcPr>
                    <a:solidFill>
                      <a:srgbClr val="00B050"/>
                    </a:solidFill>
                  </a:tcPr>
                </a:tc>
                <a:tc>
                  <a:txBody>
                    <a:bodyPr/>
                    <a:lstStyle/>
                    <a:p>
                      <a:r>
                        <a:rPr lang="en-US" sz="1100" b="1" dirty="0"/>
                        <a:t>Available</a:t>
                      </a:r>
                    </a:p>
                  </a:txBody>
                  <a:tcPr>
                    <a:solidFill>
                      <a:srgbClr val="FDFDFD"/>
                    </a:solidFill>
                  </a:tcPr>
                </a:tc>
                <a:extLst>
                  <a:ext uri="{0D108BD9-81ED-4DB2-BD59-A6C34878D82A}">
                    <a16:rowId xmlns:a16="http://schemas.microsoft.com/office/drawing/2014/main" val="2501662221"/>
                  </a:ext>
                </a:extLst>
              </a:tr>
              <a:tr h="301859">
                <a:tc>
                  <a:txBody>
                    <a:bodyPr/>
                    <a:lstStyle/>
                    <a:p>
                      <a:endParaRPr lang="en-US" sz="1100" dirty="0"/>
                    </a:p>
                  </a:txBody>
                  <a:tcPr>
                    <a:solidFill>
                      <a:srgbClr val="FF0000"/>
                    </a:solidFill>
                  </a:tcPr>
                </a:tc>
                <a:tc>
                  <a:txBody>
                    <a:bodyPr/>
                    <a:lstStyle/>
                    <a:p>
                      <a:r>
                        <a:rPr lang="en-US" sz="1100" b="1" dirty="0"/>
                        <a:t>Unavailable</a:t>
                      </a:r>
                    </a:p>
                  </a:txBody>
                  <a:tcPr>
                    <a:solidFill>
                      <a:srgbClr val="FDFDFD"/>
                    </a:solidFill>
                  </a:tcPr>
                </a:tc>
                <a:extLst>
                  <a:ext uri="{0D108BD9-81ED-4DB2-BD59-A6C34878D82A}">
                    <a16:rowId xmlns:a16="http://schemas.microsoft.com/office/drawing/2014/main" val="2723854353"/>
                  </a:ext>
                </a:extLst>
              </a:tr>
            </a:tbl>
          </a:graphicData>
        </a:graphic>
      </p:graphicFrame>
      <p:sp>
        <p:nvSpPr>
          <p:cNvPr id="6" name="TextBox 5">
            <a:extLst>
              <a:ext uri="{FF2B5EF4-FFF2-40B4-BE49-F238E27FC236}">
                <a16:creationId xmlns:a16="http://schemas.microsoft.com/office/drawing/2014/main" id="{90C2266C-CDCD-4C5F-95EC-48B20C761A47}"/>
              </a:ext>
            </a:extLst>
          </p:cNvPr>
          <p:cNvSpPr txBox="1"/>
          <p:nvPr/>
        </p:nvSpPr>
        <p:spPr>
          <a:xfrm rot="19880958">
            <a:off x="619425" y="2683187"/>
            <a:ext cx="8116835" cy="461665"/>
          </a:xfrm>
          <a:prstGeom prst="rect">
            <a:avLst/>
          </a:prstGeom>
          <a:solidFill>
            <a:schemeClr val="bg1">
              <a:lumMod val="85000"/>
            </a:schemeClr>
          </a:solidFill>
        </p:spPr>
        <p:txBody>
          <a:bodyPr wrap="square" rtlCol="0">
            <a:spAutoFit/>
          </a:bodyPr>
          <a:lstStyle/>
          <a:p>
            <a:pPr algn="ctr"/>
            <a:r>
              <a:rPr lang="en-US" sz="2400" b="1" dirty="0"/>
              <a:t>PHASE COMPLETE</a:t>
            </a:r>
          </a:p>
        </p:txBody>
      </p:sp>
    </p:spTree>
    <p:extLst>
      <p:ext uri="{BB962C8B-B14F-4D97-AF65-F5344CB8AC3E}">
        <p14:creationId xmlns:p14="http://schemas.microsoft.com/office/powerpoint/2010/main" val="2141147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p:txBody>
          <a:bodyPr/>
          <a:lstStyle/>
          <a:p>
            <a:r>
              <a:rPr lang="en-US" dirty="0"/>
              <a:t>PROJECT WORKFLOW</a:t>
            </a:r>
            <a:endParaRPr lang="en-GB" dirty="0"/>
          </a:p>
        </p:txBody>
      </p:sp>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extLst>
              <p:ext uri="{D42A27DB-BD31-4B8C-83A1-F6EECF244321}">
                <p14:modId xmlns:p14="http://schemas.microsoft.com/office/powerpoint/2010/main" val="1187170346"/>
              </p:ext>
            </p:extLst>
          </p:nvPr>
        </p:nvGraphicFramePr>
        <p:xfrm>
          <a:off x="457200" y="821015"/>
          <a:ext cx="8229600" cy="56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DC0D9054-214F-4032-A4D7-288C135F6BF6}"/>
              </a:ext>
            </a:extLst>
          </p:cNvPr>
          <p:cNvPicPr>
            <a:picLocks noChangeAspect="1"/>
          </p:cNvPicPr>
          <p:nvPr/>
        </p:nvPicPr>
        <p:blipFill>
          <a:blip r:embed="rId7"/>
          <a:stretch>
            <a:fillRect/>
          </a:stretch>
        </p:blipFill>
        <p:spPr>
          <a:xfrm>
            <a:off x="1267935" y="1384183"/>
            <a:ext cx="6491882" cy="3581728"/>
          </a:xfrm>
          <a:prstGeom prst="rect">
            <a:avLst/>
          </a:prstGeom>
        </p:spPr>
      </p:pic>
      <p:sp>
        <p:nvSpPr>
          <p:cNvPr id="6" name="TextBox 5">
            <a:extLst>
              <a:ext uri="{FF2B5EF4-FFF2-40B4-BE49-F238E27FC236}">
                <a16:creationId xmlns:a16="http://schemas.microsoft.com/office/drawing/2014/main" id="{5A6092C1-9757-4160-866B-74FACB53CFB2}"/>
              </a:ext>
            </a:extLst>
          </p:cNvPr>
          <p:cNvSpPr txBox="1"/>
          <p:nvPr/>
        </p:nvSpPr>
        <p:spPr>
          <a:xfrm rot="19880958">
            <a:off x="101199" y="2505598"/>
            <a:ext cx="8116835" cy="461665"/>
          </a:xfrm>
          <a:prstGeom prst="rect">
            <a:avLst/>
          </a:prstGeom>
          <a:solidFill>
            <a:schemeClr val="bg1">
              <a:lumMod val="85000"/>
            </a:schemeClr>
          </a:solidFill>
        </p:spPr>
        <p:txBody>
          <a:bodyPr wrap="square" rtlCol="0">
            <a:spAutoFit/>
          </a:bodyPr>
          <a:lstStyle/>
          <a:p>
            <a:pPr algn="ctr"/>
            <a:r>
              <a:rPr lang="en-US" sz="2400" b="1" dirty="0"/>
              <a:t>PHASE IN-PROGRESS</a:t>
            </a:r>
          </a:p>
        </p:txBody>
      </p:sp>
    </p:spTree>
    <p:extLst>
      <p:ext uri="{BB962C8B-B14F-4D97-AF65-F5344CB8AC3E}">
        <p14:creationId xmlns:p14="http://schemas.microsoft.com/office/powerpoint/2010/main" val="2050869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41C40-03D4-42BB-BEF4-3B97577B2CF6}"/>
              </a:ext>
            </a:extLst>
          </p:cNvPr>
          <p:cNvPicPr>
            <a:picLocks noChangeAspect="1"/>
          </p:cNvPicPr>
          <p:nvPr/>
        </p:nvPicPr>
        <p:blipFill>
          <a:blip r:embed="rId2"/>
          <a:stretch>
            <a:fillRect/>
          </a:stretch>
        </p:blipFill>
        <p:spPr>
          <a:xfrm>
            <a:off x="908522" y="1315791"/>
            <a:ext cx="7224530" cy="3735575"/>
          </a:xfrm>
          <a:prstGeom prst="rect">
            <a:avLst/>
          </a:prstGeom>
        </p:spPr>
      </p:pic>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p:txBody>
          <a:bodyPr/>
          <a:lstStyle/>
          <a:p>
            <a:r>
              <a:rPr lang="en-US" dirty="0"/>
              <a:t>PROJECT WORKFLOW</a:t>
            </a:r>
            <a:endParaRPr lang="en-GB" dirty="0"/>
          </a:p>
        </p:txBody>
      </p:sp>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extLst>
              <p:ext uri="{D42A27DB-BD31-4B8C-83A1-F6EECF244321}">
                <p14:modId xmlns:p14="http://schemas.microsoft.com/office/powerpoint/2010/main" val="1578574890"/>
              </p:ext>
            </p:extLst>
          </p:nvPr>
        </p:nvGraphicFramePr>
        <p:xfrm>
          <a:off x="457200" y="821015"/>
          <a:ext cx="8229600" cy="563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BB823E86-ED3A-428C-A839-D2DC83AF8DA8}"/>
              </a:ext>
            </a:extLst>
          </p:cNvPr>
          <p:cNvSpPr/>
          <p:nvPr/>
        </p:nvSpPr>
        <p:spPr>
          <a:xfrm rot="19695104">
            <a:off x="583968" y="1711422"/>
            <a:ext cx="1212424" cy="20277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ILLUSTRATIVE</a:t>
            </a:r>
            <a:endParaRPr lang="en-GB" sz="1400" b="1" dirty="0"/>
          </a:p>
        </p:txBody>
      </p:sp>
      <p:sp>
        <p:nvSpPr>
          <p:cNvPr id="7" name="TextBox 6">
            <a:extLst>
              <a:ext uri="{FF2B5EF4-FFF2-40B4-BE49-F238E27FC236}">
                <a16:creationId xmlns:a16="http://schemas.microsoft.com/office/drawing/2014/main" id="{0E8EEB78-20A1-42DC-9947-AE3C0E2DC073}"/>
              </a:ext>
            </a:extLst>
          </p:cNvPr>
          <p:cNvSpPr txBox="1"/>
          <p:nvPr/>
        </p:nvSpPr>
        <p:spPr>
          <a:xfrm rot="19880958">
            <a:off x="101199" y="2505598"/>
            <a:ext cx="8116835" cy="461665"/>
          </a:xfrm>
          <a:prstGeom prst="rect">
            <a:avLst/>
          </a:prstGeom>
          <a:solidFill>
            <a:schemeClr val="bg1">
              <a:lumMod val="85000"/>
            </a:schemeClr>
          </a:solidFill>
        </p:spPr>
        <p:txBody>
          <a:bodyPr wrap="square" rtlCol="0">
            <a:spAutoFit/>
          </a:bodyPr>
          <a:lstStyle/>
          <a:p>
            <a:pPr algn="ctr"/>
            <a:r>
              <a:rPr lang="en-US" sz="2400" b="1" dirty="0"/>
              <a:t>PHASE IN-PROGRESS</a:t>
            </a:r>
          </a:p>
        </p:txBody>
      </p:sp>
    </p:spTree>
    <p:extLst>
      <p:ext uri="{BB962C8B-B14F-4D97-AF65-F5344CB8AC3E}">
        <p14:creationId xmlns:p14="http://schemas.microsoft.com/office/powerpoint/2010/main" val="94631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002">
            <a:extLst>
              <a:ext uri="{FF2B5EF4-FFF2-40B4-BE49-F238E27FC236}">
                <a16:creationId xmlns:a16="http://schemas.microsoft.com/office/drawing/2014/main" id="{430FA7AC-1CD9-4EE8-9089-DB8F7477E8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65" b="20234"/>
          <a:stretch/>
        </p:blipFill>
        <p:spPr bwMode="auto">
          <a:xfrm>
            <a:off x="880411" y="1407610"/>
            <a:ext cx="6995655" cy="336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p:txBody>
          <a:bodyPr/>
          <a:lstStyle/>
          <a:p>
            <a:r>
              <a:rPr lang="en-US" dirty="0"/>
              <a:t>PROJECT WORKFLOW</a:t>
            </a:r>
            <a:endParaRPr lang="en-GB" dirty="0"/>
          </a:p>
        </p:txBody>
      </p:sp>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extLst>
              <p:ext uri="{D42A27DB-BD31-4B8C-83A1-F6EECF244321}">
                <p14:modId xmlns:p14="http://schemas.microsoft.com/office/powerpoint/2010/main" val="2616761951"/>
              </p:ext>
            </p:extLst>
          </p:nvPr>
        </p:nvGraphicFramePr>
        <p:xfrm>
          <a:off x="457200" y="821015"/>
          <a:ext cx="8229600" cy="563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2AC93F0-33CA-4BEA-B97F-0CF4E941D805}"/>
              </a:ext>
            </a:extLst>
          </p:cNvPr>
          <p:cNvSpPr/>
          <p:nvPr/>
        </p:nvSpPr>
        <p:spPr>
          <a:xfrm rot="19695104">
            <a:off x="583968" y="1711422"/>
            <a:ext cx="1212424" cy="20277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ILLUSTRATIVE</a:t>
            </a:r>
            <a:endParaRPr lang="en-GB" sz="1400" b="1" dirty="0"/>
          </a:p>
        </p:txBody>
      </p:sp>
      <p:sp>
        <p:nvSpPr>
          <p:cNvPr id="6" name="TextBox 5">
            <a:extLst>
              <a:ext uri="{FF2B5EF4-FFF2-40B4-BE49-F238E27FC236}">
                <a16:creationId xmlns:a16="http://schemas.microsoft.com/office/drawing/2014/main" id="{268D5E9B-AD0A-40E3-8664-08234A4A66B3}"/>
              </a:ext>
            </a:extLst>
          </p:cNvPr>
          <p:cNvSpPr txBox="1"/>
          <p:nvPr/>
        </p:nvSpPr>
        <p:spPr>
          <a:xfrm rot="19880958">
            <a:off x="101199" y="2505598"/>
            <a:ext cx="8116835" cy="461665"/>
          </a:xfrm>
          <a:prstGeom prst="rect">
            <a:avLst/>
          </a:prstGeom>
          <a:solidFill>
            <a:schemeClr val="bg1">
              <a:lumMod val="85000"/>
            </a:schemeClr>
          </a:solidFill>
        </p:spPr>
        <p:txBody>
          <a:bodyPr wrap="square" rtlCol="0">
            <a:spAutoFit/>
          </a:bodyPr>
          <a:lstStyle/>
          <a:p>
            <a:pPr algn="ctr"/>
            <a:r>
              <a:rPr lang="en-US" sz="2400" b="1" dirty="0"/>
              <a:t>ON HOLD</a:t>
            </a:r>
          </a:p>
        </p:txBody>
      </p:sp>
    </p:spTree>
    <p:extLst>
      <p:ext uri="{BB962C8B-B14F-4D97-AF65-F5344CB8AC3E}">
        <p14:creationId xmlns:p14="http://schemas.microsoft.com/office/powerpoint/2010/main" val="1482425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p:txBody>
          <a:bodyPr/>
          <a:lstStyle/>
          <a:p>
            <a:r>
              <a:rPr lang="en-US" dirty="0"/>
              <a:t>PROJECT WORKFLOW</a:t>
            </a:r>
            <a:endParaRPr lang="en-GB" dirty="0"/>
          </a:p>
        </p:txBody>
      </p:sp>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extLst>
              <p:ext uri="{D42A27DB-BD31-4B8C-83A1-F6EECF244321}">
                <p14:modId xmlns:p14="http://schemas.microsoft.com/office/powerpoint/2010/main" val="1107356288"/>
              </p:ext>
            </p:extLst>
          </p:nvPr>
        </p:nvGraphicFramePr>
        <p:xfrm>
          <a:off x="457200" y="821015"/>
          <a:ext cx="8229600" cy="56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8130" name="Picture 4" descr="image001">
            <a:extLst>
              <a:ext uri="{FF2B5EF4-FFF2-40B4-BE49-F238E27FC236}">
                <a16:creationId xmlns:a16="http://schemas.microsoft.com/office/drawing/2014/main" id="{EA35A70A-25C3-4103-86B5-529266E9F9D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8" t="7781" r="138" b="18062"/>
          <a:stretch/>
        </p:blipFill>
        <p:spPr bwMode="auto">
          <a:xfrm>
            <a:off x="1651313" y="1523964"/>
            <a:ext cx="5841373" cy="326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A47E6EB-F45F-46BA-BA8C-4BBA6F9EDA89}"/>
              </a:ext>
            </a:extLst>
          </p:cNvPr>
          <p:cNvSpPr/>
          <p:nvPr/>
        </p:nvSpPr>
        <p:spPr>
          <a:xfrm rot="19695104">
            <a:off x="352165" y="1777340"/>
            <a:ext cx="1474492" cy="24328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ILLUSTRATIVE</a:t>
            </a:r>
            <a:endParaRPr lang="en-GB" b="1" dirty="0"/>
          </a:p>
        </p:txBody>
      </p:sp>
      <p:sp>
        <p:nvSpPr>
          <p:cNvPr id="6" name="TextBox 5">
            <a:extLst>
              <a:ext uri="{FF2B5EF4-FFF2-40B4-BE49-F238E27FC236}">
                <a16:creationId xmlns:a16="http://schemas.microsoft.com/office/drawing/2014/main" id="{519FB66F-51A7-401E-8856-5E4AE3A403C3}"/>
              </a:ext>
            </a:extLst>
          </p:cNvPr>
          <p:cNvSpPr txBox="1"/>
          <p:nvPr/>
        </p:nvSpPr>
        <p:spPr>
          <a:xfrm rot="19880958">
            <a:off x="101199" y="2505598"/>
            <a:ext cx="8116835" cy="461665"/>
          </a:xfrm>
          <a:prstGeom prst="rect">
            <a:avLst/>
          </a:prstGeom>
          <a:solidFill>
            <a:schemeClr val="bg1">
              <a:lumMod val="85000"/>
            </a:schemeClr>
          </a:solidFill>
        </p:spPr>
        <p:txBody>
          <a:bodyPr wrap="square" rtlCol="0">
            <a:spAutoFit/>
          </a:bodyPr>
          <a:lstStyle/>
          <a:p>
            <a:pPr algn="ctr"/>
            <a:r>
              <a:rPr lang="en-US" sz="2400" b="1" dirty="0"/>
              <a:t>ON HOLD</a:t>
            </a:r>
          </a:p>
        </p:txBody>
      </p:sp>
    </p:spTree>
    <p:extLst>
      <p:ext uri="{BB962C8B-B14F-4D97-AF65-F5344CB8AC3E}">
        <p14:creationId xmlns:p14="http://schemas.microsoft.com/office/powerpoint/2010/main" val="321129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 name="Object 100"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4183" name="think-cell Slide" r:id="rId5" imgW="270" imgH="270" progId="TCLayout.ActiveDocument.1">
                  <p:embed/>
                </p:oleObj>
              </mc:Choice>
              <mc:Fallback>
                <p:oleObj name="think-cell Slide" r:id="rId5" imgW="270" imgH="270" progId="TCLayout.ActiveDocument.1">
                  <p:embed/>
                  <p:pic>
                    <p:nvPicPr>
                      <p:cNvPr id="101" name="Object 100" hidden="1"/>
                      <p:cNvPicPr/>
                      <p:nvPr/>
                    </p:nvPicPr>
                    <p:blipFill>
                      <a:blip r:embed="rId6"/>
                      <a:stretch>
                        <a:fillRect/>
                      </a:stretch>
                    </p:blipFill>
                    <p:spPr>
                      <a:xfrm>
                        <a:off x="1192" y="1192"/>
                        <a:ext cx="1190" cy="1190"/>
                      </a:xfrm>
                      <a:prstGeom prst="rect">
                        <a:avLst/>
                      </a:prstGeom>
                    </p:spPr>
                  </p:pic>
                </p:oleObj>
              </mc:Fallback>
            </mc:AlternateContent>
          </a:graphicData>
        </a:graphic>
      </p:graphicFrame>
      <p:sp>
        <p:nvSpPr>
          <p:cNvPr id="115" name="Title 6">
            <a:extLst>
              <a:ext uri="{FF2B5EF4-FFF2-40B4-BE49-F238E27FC236}">
                <a16:creationId xmlns:a16="http://schemas.microsoft.com/office/drawing/2014/main" id="{5D48B710-40F3-46AE-B55D-1FDB5B008A9B}"/>
              </a:ext>
            </a:extLst>
          </p:cNvPr>
          <p:cNvSpPr txBox="1">
            <a:spLocks/>
          </p:cNvSpPr>
          <p:nvPr/>
        </p:nvSpPr>
        <p:spPr>
          <a:xfrm>
            <a:off x="457200" y="-12806"/>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GB" dirty="0"/>
              <a:t>Scope: Australia + Category shifts</a:t>
            </a:r>
          </a:p>
        </p:txBody>
      </p:sp>
      <p:sp>
        <p:nvSpPr>
          <p:cNvPr id="109" name="Slide Number Placeholder 1">
            <a:extLst>
              <a:ext uri="{FF2B5EF4-FFF2-40B4-BE49-F238E27FC236}">
                <a16:creationId xmlns:a16="http://schemas.microsoft.com/office/drawing/2014/main" id="{FEC794AA-39F6-4E4F-9906-BCB035CCC8BA}"/>
              </a:ext>
            </a:extLst>
          </p:cNvPr>
          <p:cNvSpPr txBox="1">
            <a:spLocks/>
          </p:cNvSpPr>
          <p:nvPr/>
        </p:nvSpPr>
        <p:spPr>
          <a:xfrm>
            <a:off x="7010400" y="4869656"/>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tx1">
                    <a:lumMod val="50000"/>
                    <a:lumOff val="50000"/>
                  </a:schemeClr>
                </a:solidFill>
              </a:rPr>
              <a:t>Page </a:t>
            </a:r>
            <a:fld id="{BDF01666-E04F-41EE-9F8C-A6A15CCCC6B9}" type="slidenum">
              <a:rPr lang="en-GB" sz="900" smtClean="0">
                <a:solidFill>
                  <a:schemeClr val="tx1">
                    <a:lumMod val="50000"/>
                    <a:lumOff val="50000"/>
                  </a:schemeClr>
                </a:solidFill>
              </a:rPr>
              <a:pPr algn="r"/>
              <a:t>4</a:t>
            </a:fld>
            <a:endParaRPr lang="en-GB" sz="900" dirty="0">
              <a:solidFill>
                <a:schemeClr val="tx1">
                  <a:lumMod val="50000"/>
                  <a:lumOff val="50000"/>
                </a:schemeClr>
              </a:solidFill>
            </a:endParaRPr>
          </a:p>
        </p:txBody>
      </p:sp>
      <p:sp>
        <p:nvSpPr>
          <p:cNvPr id="2" name="Rectangle 1">
            <a:extLst>
              <a:ext uri="{FF2B5EF4-FFF2-40B4-BE49-F238E27FC236}">
                <a16:creationId xmlns:a16="http://schemas.microsoft.com/office/drawing/2014/main" id="{192DF040-2ACB-4A1C-B70A-AA34B8688B5E}"/>
              </a:ext>
            </a:extLst>
          </p:cNvPr>
          <p:cNvSpPr/>
          <p:nvPr/>
        </p:nvSpPr>
        <p:spPr>
          <a:xfrm>
            <a:off x="2358974" y="1086728"/>
            <a:ext cx="6063179" cy="3216265"/>
          </a:xfrm>
          <a:prstGeom prst="rect">
            <a:avLst/>
          </a:prstGeom>
        </p:spPr>
        <p:txBody>
          <a:bodyPr wrap="square">
            <a:spAutoFit/>
          </a:bodyPr>
          <a:lstStyle/>
          <a:p>
            <a:r>
              <a:rPr lang="en-US" sz="1200" dirty="0"/>
              <a:t>The model projects the sales impact of consumer behavior and cultural change. It’s total category not just brands, as such leveraged for brand and portfolio planning. We could generate category insights for our customers no other competitor would have. We could seek to understand:</a:t>
            </a:r>
          </a:p>
          <a:p>
            <a:endParaRPr lang="en-US" sz="1200" dirty="0"/>
          </a:p>
          <a:p>
            <a:pPr marL="228600" indent="-228600">
              <a:buClr>
                <a:schemeClr val="accent1"/>
              </a:buClr>
              <a:buFont typeface="+mj-lt"/>
              <a:buAutoNum type="arabicPeriod"/>
            </a:pPr>
            <a:r>
              <a:rPr lang="en-US" sz="1200" dirty="0"/>
              <a:t>What if population growth continues at ~2% PA driven by cap cities with a 50/50 mix of organic to immigration?</a:t>
            </a:r>
          </a:p>
          <a:p>
            <a:pPr marL="228600" indent="-228600">
              <a:buClr>
                <a:schemeClr val="accent1"/>
              </a:buClr>
              <a:buFont typeface="+mj-lt"/>
              <a:buAutoNum type="arabicPeriod"/>
            </a:pPr>
            <a:r>
              <a:rPr lang="en-US" sz="1200" dirty="0"/>
              <a:t>What if 15% of evening occasions cease to exist with a further 15% shifting to early afternoon?</a:t>
            </a:r>
          </a:p>
          <a:p>
            <a:pPr marL="228600" indent="-228600">
              <a:buClr>
                <a:schemeClr val="accent1"/>
              </a:buClr>
              <a:buFont typeface="+mj-lt"/>
              <a:buAutoNum type="arabicPeriod"/>
            </a:pPr>
            <a:r>
              <a:rPr lang="en-US" sz="1200" dirty="0"/>
              <a:t>What if online alcohol sales grow at 5% PA?</a:t>
            </a:r>
          </a:p>
          <a:p>
            <a:pPr marL="228600" indent="-228600">
              <a:buClr>
                <a:schemeClr val="accent1"/>
              </a:buClr>
              <a:buFont typeface="+mj-lt"/>
              <a:buAutoNum type="arabicPeriod"/>
            </a:pPr>
            <a:r>
              <a:rPr lang="en-US" sz="1200" dirty="0"/>
              <a:t>What if </a:t>
            </a:r>
            <a:r>
              <a:rPr lang="en-US" sz="1200" dirty="0" err="1"/>
              <a:t>Bundys</a:t>
            </a:r>
            <a:r>
              <a:rPr lang="en-US" sz="1200" dirty="0"/>
              <a:t> penetration grown rate trails behind competitors Jim/Jack/CC by 30%?</a:t>
            </a:r>
          </a:p>
          <a:p>
            <a:pPr marL="228600" indent="-228600">
              <a:buClr>
                <a:schemeClr val="accent1"/>
              </a:buClr>
              <a:buFont typeface="+mj-lt"/>
              <a:buAutoNum type="arabicPeriod"/>
            </a:pPr>
            <a:r>
              <a:rPr lang="en-US" sz="1200" dirty="0"/>
              <a:t>What if the Diageo portfolio increased its talkability/buzz of its brands 2x over as many years.</a:t>
            </a:r>
          </a:p>
          <a:p>
            <a:pPr marL="228600" indent="-228600">
              <a:buClr>
                <a:schemeClr val="accent1"/>
              </a:buClr>
              <a:buFont typeface="+mj-lt"/>
              <a:buAutoNum type="arabicPeriod"/>
            </a:pPr>
            <a:r>
              <a:rPr lang="en-US" sz="1200" dirty="0"/>
              <a:t>What if Bundy salience trajectory continues to decline at 1% PA?</a:t>
            </a:r>
          </a:p>
          <a:p>
            <a:pPr marL="228600" indent="-228600">
              <a:buClr>
                <a:schemeClr val="accent1"/>
              </a:buClr>
              <a:buFont typeface="+mj-lt"/>
              <a:buAutoNum type="arabicPeriod"/>
            </a:pPr>
            <a:r>
              <a:rPr lang="en-US" sz="1200" dirty="0"/>
              <a:t>Additionally this should connect the dots between penetration and volume considering all the macro inputs that drive this relationship ethnicity mix / per capita etc.</a:t>
            </a:r>
          </a:p>
          <a:p>
            <a:endParaRPr lang="en-US" sz="1100" dirty="0"/>
          </a:p>
        </p:txBody>
      </p:sp>
      <p:pic>
        <p:nvPicPr>
          <p:cNvPr id="44104" name="Picture 72" descr="Image result for australia map flag">
            <a:extLst>
              <a:ext uri="{FF2B5EF4-FFF2-40B4-BE49-F238E27FC236}">
                <a16:creationId xmlns:a16="http://schemas.microsoft.com/office/drawing/2014/main" id="{119540DE-8C05-45DF-B9EC-AEC7FB6012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104" y="1261492"/>
            <a:ext cx="2018870" cy="148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86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54250" y="150871"/>
            <a:ext cx="5532586" cy="857250"/>
          </a:xfrm>
        </p:spPr>
        <p:txBody>
          <a:bodyPr/>
          <a:lstStyle/>
          <a:p>
            <a:r>
              <a:rPr lang="en-GB" dirty="0"/>
              <a:t>How we measure success</a:t>
            </a:r>
          </a:p>
        </p:txBody>
      </p:sp>
      <p:sp>
        <p:nvSpPr>
          <p:cNvPr id="4" name="Content Placeholder 7">
            <a:extLst>
              <a:ext uri="{FF2B5EF4-FFF2-40B4-BE49-F238E27FC236}">
                <a16:creationId xmlns:a16="http://schemas.microsoft.com/office/drawing/2014/main" id="{7024B934-D150-4624-B28A-1BE9A6697CE3}"/>
              </a:ext>
            </a:extLst>
          </p:cNvPr>
          <p:cNvSpPr txBox="1">
            <a:spLocks/>
          </p:cNvSpPr>
          <p:nvPr/>
        </p:nvSpPr>
        <p:spPr>
          <a:xfrm>
            <a:off x="245835" y="497146"/>
            <a:ext cx="8391979" cy="3656012"/>
          </a:xfrm>
          <a:prstGeom prst="rect">
            <a:avLst/>
          </a:prstGeom>
        </p:spPr>
        <p:txBody>
          <a:bodyPr>
            <a:norm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171446">
              <a:defRPr/>
            </a:pPr>
            <a:endParaRPr lang="en-GB" sz="1600" kern="0" dirty="0">
              <a:solidFill>
                <a:prstClr val="black"/>
              </a:solidFill>
            </a:endParaRPr>
          </a:p>
          <a:p>
            <a:pPr marL="628634" lvl="1" indent="-171446">
              <a:defRPr/>
            </a:pPr>
            <a:endParaRPr lang="en-GB" sz="1600" kern="0" dirty="0">
              <a:solidFill>
                <a:prstClr val="black"/>
              </a:solidFill>
            </a:endParaRPr>
          </a:p>
        </p:txBody>
      </p:sp>
      <p:pic>
        <p:nvPicPr>
          <p:cNvPr id="6" name="Picture Placeholder 5" descr="A person holding a bottle of wine on a table&#10;&#10;Description automatically generated">
            <a:extLst>
              <a:ext uri="{FF2B5EF4-FFF2-40B4-BE49-F238E27FC236}">
                <a16:creationId xmlns:a16="http://schemas.microsoft.com/office/drawing/2014/main" id="{818375D2-02A3-4040-95A3-E96951A9305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3240" r="33240"/>
          <a:stretch>
            <a:fillRect/>
          </a:stretch>
        </p:blipFill>
        <p:spPr/>
      </p:pic>
      <p:graphicFrame>
        <p:nvGraphicFramePr>
          <p:cNvPr id="8" name="Diagram 7">
            <a:extLst>
              <a:ext uri="{FF2B5EF4-FFF2-40B4-BE49-F238E27FC236}">
                <a16:creationId xmlns:a16="http://schemas.microsoft.com/office/drawing/2014/main" id="{616DA1ED-3430-4A28-82D8-942BA7D2BE79}"/>
              </a:ext>
            </a:extLst>
          </p:cNvPr>
          <p:cNvGraphicFramePr/>
          <p:nvPr>
            <p:extLst>
              <p:ext uri="{D42A27DB-BD31-4B8C-83A1-F6EECF244321}">
                <p14:modId xmlns:p14="http://schemas.microsoft.com/office/powerpoint/2010/main" val="3004444982"/>
              </p:ext>
            </p:extLst>
          </p:nvPr>
        </p:nvGraphicFramePr>
        <p:xfrm>
          <a:off x="2721298" y="1111516"/>
          <a:ext cx="5973714" cy="34593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0818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pic>
        <p:nvPicPr>
          <p:cNvPr id="4" name="Picture 3">
            <a:extLst>
              <a:ext uri="{FF2B5EF4-FFF2-40B4-BE49-F238E27FC236}">
                <a16:creationId xmlns:a16="http://schemas.microsoft.com/office/drawing/2014/main" id="{2BB5BC02-8307-4599-BDD5-C8325439F1BE}"/>
              </a:ext>
            </a:extLst>
          </p:cNvPr>
          <p:cNvPicPr>
            <a:picLocks noChangeAspect="1"/>
          </p:cNvPicPr>
          <p:nvPr/>
        </p:nvPicPr>
        <p:blipFill rotWithShape="1">
          <a:blip r:embed="rId3">
            <a:extLst>
              <a:ext uri="{28A0092B-C50C-407E-A947-70E740481C1C}">
                <a14:useLocalDpi xmlns:a14="http://schemas.microsoft.com/office/drawing/2010/main" val="0"/>
              </a:ext>
            </a:extLst>
          </a:blip>
          <a:srcRect l="664" t="12465" b="12466"/>
          <a:stretch/>
        </p:blipFill>
        <p:spPr>
          <a:xfrm>
            <a:off x="-6191" y="0"/>
            <a:ext cx="9149195" cy="5143500"/>
          </a:xfrm>
          <a:prstGeom prst="rect">
            <a:avLst/>
          </a:prstGeom>
        </p:spPr>
      </p:pic>
      <p:sp>
        <p:nvSpPr>
          <p:cNvPr id="5" name="Subtitle 2"/>
          <p:cNvSpPr txBox="1">
            <a:spLocks/>
          </p:cNvSpPr>
          <p:nvPr/>
        </p:nvSpPr>
        <p:spPr>
          <a:xfrm>
            <a:off x="423909" y="1052004"/>
            <a:ext cx="8241461" cy="38700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mj-lt"/>
            </a:endParaRPr>
          </a:p>
        </p:txBody>
      </p:sp>
      <p:sp>
        <p:nvSpPr>
          <p:cNvPr id="3" name="Rectangle 2">
            <a:extLst>
              <a:ext uri="{FF2B5EF4-FFF2-40B4-BE49-F238E27FC236}">
                <a16:creationId xmlns:a16="http://schemas.microsoft.com/office/drawing/2014/main" id="{0261F4CA-EF54-46F6-A5F7-C406A0AC1AD6}"/>
              </a:ext>
            </a:extLst>
          </p:cNvPr>
          <p:cNvSpPr/>
          <p:nvPr/>
        </p:nvSpPr>
        <p:spPr>
          <a:xfrm>
            <a:off x="1" y="1104041"/>
            <a:ext cx="9294849" cy="1213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44E4BBCE-1BE3-4B81-B526-883983DD6004}"/>
              </a:ext>
            </a:extLst>
          </p:cNvPr>
          <p:cNvSpPr txBox="1">
            <a:spLocks/>
          </p:cNvSpPr>
          <p:nvPr/>
        </p:nvSpPr>
        <p:spPr>
          <a:xfrm>
            <a:off x="-1" y="4088920"/>
            <a:ext cx="9143999" cy="521181"/>
          </a:xfrm>
          <a:prstGeom prst="rect">
            <a:avLst/>
          </a:prstGeom>
          <a:solidFill>
            <a:srgbClr val="E9CC41"/>
          </a:solidFill>
          <a:ln>
            <a:noFill/>
          </a:ln>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3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Project Update</a:t>
            </a: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endPar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endParaRPr>
          </a:p>
          <a:p>
            <a:pPr algn="ctr"/>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March 12, 2019</a:t>
            </a:r>
          </a:p>
          <a:p>
            <a:pPr algn="ctr"/>
            <a:r>
              <a:rPr lang="en-GB" sz="1200" b="1" spc="225" dirty="0">
                <a:solidFill>
                  <a:schemeClr val="bg1"/>
                </a:solidFill>
                <a:effectLst>
                  <a:outerShdw blurRad="38100" dist="38100" dir="2700000" algn="tl">
                    <a:srgbClr val="000000">
                      <a:alpha val="43137"/>
                    </a:srgbClr>
                  </a:outerShdw>
                </a:effectLst>
                <a:latin typeface="+mn-lt"/>
                <a:ea typeface="Futura T Medium Ro1" charset="0"/>
                <a:cs typeface="Futura T Medium Ro1" charset="0"/>
              </a:rPr>
              <a:t>Prepared by Karen Chisholm and Adam Ben-Yousef</a:t>
            </a:r>
            <a:endParaRPr lang="en-GB" sz="4500" dirty="0">
              <a:solidFill>
                <a:schemeClr val="bg1"/>
              </a:solidFill>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1555939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817" y="925392"/>
            <a:ext cx="8788995" cy="3944264"/>
          </a:xfrm>
          <a:prstGeom prst="rect">
            <a:avLst/>
          </a:prstGeom>
          <a:solidFill>
            <a:schemeClr val="bg1">
              <a:lumMod val="95000"/>
              <a:alpha val="17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101" name="Object 100"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51253" name="think-cell Slide" r:id="rId13" imgW="270" imgH="270" progId="TCLayout.ActiveDocument.1">
                  <p:embed/>
                </p:oleObj>
              </mc:Choice>
              <mc:Fallback>
                <p:oleObj name="think-cell Slide" r:id="rId13" imgW="270" imgH="270" progId="TCLayout.ActiveDocument.1">
                  <p:embed/>
                  <p:pic>
                    <p:nvPicPr>
                      <p:cNvPr id="101" name="Object 100" hidden="1"/>
                      <p:cNvPicPr/>
                      <p:nvPr/>
                    </p:nvPicPr>
                    <p:blipFill>
                      <a:blip r:embed="rId14"/>
                      <a:stretch>
                        <a:fillRect/>
                      </a:stretch>
                    </p:blipFill>
                    <p:spPr>
                      <a:xfrm>
                        <a:off x="1192" y="1192"/>
                        <a:ext cx="1190" cy="1190"/>
                      </a:xfrm>
                      <a:prstGeom prst="rect">
                        <a:avLst/>
                      </a:prstGeom>
                    </p:spPr>
                  </p:pic>
                </p:oleObj>
              </mc:Fallback>
            </mc:AlternateContent>
          </a:graphicData>
        </a:graphic>
      </p:graphicFrame>
      <p:sp>
        <p:nvSpPr>
          <p:cNvPr id="8" name="Rectangle 7"/>
          <p:cNvSpPr/>
          <p:nvPr/>
        </p:nvSpPr>
        <p:spPr>
          <a:xfrm>
            <a:off x="287079" y="1497380"/>
            <a:ext cx="469789" cy="47140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vert270"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r>
              <a:rPr lang="en-GB" sz="1200" b="1" dirty="0">
                <a:solidFill>
                  <a:srgbClr val="FFFFFF"/>
                </a:solidFill>
              </a:rPr>
              <a:t>Start-up</a:t>
            </a:r>
          </a:p>
        </p:txBody>
      </p:sp>
      <p:sp>
        <p:nvSpPr>
          <p:cNvPr id="42" name="TextBox 41"/>
          <p:cNvSpPr txBox="1"/>
          <p:nvPr/>
        </p:nvSpPr>
        <p:spPr>
          <a:xfrm>
            <a:off x="1947615"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1</a:t>
            </a:r>
          </a:p>
        </p:txBody>
      </p:sp>
      <p:sp>
        <p:nvSpPr>
          <p:cNvPr id="43" name="TextBox 42"/>
          <p:cNvSpPr txBox="1"/>
          <p:nvPr/>
        </p:nvSpPr>
        <p:spPr>
          <a:xfrm>
            <a:off x="3059210"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2</a:t>
            </a:r>
          </a:p>
        </p:txBody>
      </p:sp>
      <p:sp>
        <p:nvSpPr>
          <p:cNvPr id="44" name="TextBox 43"/>
          <p:cNvSpPr txBox="1"/>
          <p:nvPr/>
        </p:nvSpPr>
        <p:spPr>
          <a:xfrm>
            <a:off x="4170805"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3</a:t>
            </a:r>
          </a:p>
        </p:txBody>
      </p:sp>
      <p:sp>
        <p:nvSpPr>
          <p:cNvPr id="45" name="TextBox 44"/>
          <p:cNvSpPr txBox="1"/>
          <p:nvPr/>
        </p:nvSpPr>
        <p:spPr>
          <a:xfrm>
            <a:off x="5282400"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4</a:t>
            </a:r>
          </a:p>
        </p:txBody>
      </p:sp>
      <p:sp>
        <p:nvSpPr>
          <p:cNvPr id="46" name="TextBox 45"/>
          <p:cNvSpPr txBox="1"/>
          <p:nvPr/>
        </p:nvSpPr>
        <p:spPr>
          <a:xfrm>
            <a:off x="6393995"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5</a:t>
            </a:r>
          </a:p>
        </p:txBody>
      </p:sp>
      <p:sp>
        <p:nvSpPr>
          <p:cNvPr id="47" name="TextBox 46"/>
          <p:cNvSpPr txBox="1"/>
          <p:nvPr/>
        </p:nvSpPr>
        <p:spPr>
          <a:xfrm>
            <a:off x="7505590"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6</a:t>
            </a:r>
          </a:p>
        </p:txBody>
      </p:sp>
      <p:sp>
        <p:nvSpPr>
          <p:cNvPr id="48" name="TextBox 47"/>
          <p:cNvSpPr txBox="1"/>
          <p:nvPr/>
        </p:nvSpPr>
        <p:spPr>
          <a:xfrm>
            <a:off x="8617184" y="1030823"/>
            <a:ext cx="129104" cy="12432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800" dirty="0">
                <a:solidFill>
                  <a:srgbClr val="575757"/>
                </a:solidFill>
              </a:rPr>
              <a:t>7</a:t>
            </a:r>
          </a:p>
        </p:txBody>
      </p:sp>
      <p:sp>
        <p:nvSpPr>
          <p:cNvPr id="67" name="TextBox 66"/>
          <p:cNvSpPr txBox="1"/>
          <p:nvPr/>
        </p:nvSpPr>
        <p:spPr>
          <a:xfrm>
            <a:off x="460155" y="1024179"/>
            <a:ext cx="389225" cy="1444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GB" sz="900" dirty="0">
                <a:solidFill>
                  <a:srgbClr val="575757"/>
                </a:solidFill>
              </a:rPr>
              <a:t>Months</a:t>
            </a:r>
          </a:p>
        </p:txBody>
      </p:sp>
      <p:cxnSp>
        <p:nvCxnSpPr>
          <p:cNvPr id="119" name="Straight Connector 118"/>
          <p:cNvCxnSpPr>
            <a:cxnSpLocks/>
          </p:cNvCxnSpPr>
          <p:nvPr/>
        </p:nvCxnSpPr>
        <p:spPr>
          <a:xfrm flipH="1">
            <a:off x="472499" y="3862345"/>
            <a:ext cx="8533563" cy="20865"/>
          </a:xfrm>
          <a:prstGeom prst="line">
            <a:avLst/>
          </a:prstGeom>
          <a:ln w="9525" cap="rnd" cmpd="sng" algn="ctr">
            <a:solidFill>
              <a:schemeClr val="tx2"/>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itle 6">
            <a:extLst>
              <a:ext uri="{FF2B5EF4-FFF2-40B4-BE49-F238E27FC236}">
                <a16:creationId xmlns:a16="http://schemas.microsoft.com/office/drawing/2014/main" id="{5D48B710-40F3-46AE-B55D-1FDB5B008A9B}"/>
              </a:ext>
            </a:extLst>
          </p:cNvPr>
          <p:cNvSpPr txBox="1">
            <a:spLocks/>
          </p:cNvSpPr>
          <p:nvPr/>
        </p:nvSpPr>
        <p:spPr>
          <a:xfrm>
            <a:off x="180817" y="30754"/>
            <a:ext cx="7139136"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GB" dirty="0"/>
              <a:t>High Level plan</a:t>
            </a:r>
          </a:p>
        </p:txBody>
      </p:sp>
      <p:sp>
        <p:nvSpPr>
          <p:cNvPr id="117" name="ee4pHeader2">
            <a:extLst>
              <a:ext uri="{FF2B5EF4-FFF2-40B4-BE49-F238E27FC236}">
                <a16:creationId xmlns:a16="http://schemas.microsoft.com/office/drawing/2014/main" id="{A3781A56-CBC2-4106-8C54-0F51599F1B2C}"/>
              </a:ext>
            </a:extLst>
          </p:cNvPr>
          <p:cNvSpPr>
            <a:spLocks noChangeArrowheads="1"/>
          </p:cNvSpPr>
          <p:nvPr>
            <p:custDataLst>
              <p:tags r:id="rId3"/>
            </p:custDataLst>
          </p:nvPr>
        </p:nvSpPr>
        <p:spPr bwMode="gray">
          <a:xfrm>
            <a:off x="2082371" y="2098718"/>
            <a:ext cx="3888843" cy="302729"/>
          </a:xfrm>
          <a:prstGeom prst="chevron">
            <a:avLst>
              <a:gd name="adj" fmla="val 12004"/>
            </a:avLst>
          </a:prstGeom>
          <a:ln>
            <a:headEnd/>
            <a:tailEnd/>
          </a:ln>
        </p:spPr>
        <p:style>
          <a:lnRef idx="1">
            <a:schemeClr val="accent2"/>
          </a:lnRef>
          <a:fillRef idx="3">
            <a:schemeClr val="accent2"/>
          </a:fillRef>
          <a:effectRef idx="2">
            <a:schemeClr val="accent2"/>
          </a:effectRef>
          <a:fontRef idx="minor">
            <a:schemeClr val="lt1"/>
          </a:fontRef>
        </p:style>
        <p:txBody>
          <a:bodyPr lIns="0" tIns="0" rIns="0" bIns="0" anchor="ctr" anchorCtr="0"/>
          <a:lstStyle/>
          <a:p>
            <a:pPr algn="ctr" eaLnBrk="0" hangingPunct="0"/>
            <a:r>
              <a:rPr lang="en-GB" sz="900" dirty="0">
                <a:solidFill>
                  <a:schemeClr val="bg1"/>
                </a:solidFill>
                <a:sym typeface="Trebuchet MS" panose="020B0603020202020204" pitchFamily="34" charset="0"/>
              </a:rPr>
              <a:t>Proof of Concept (3 months)</a:t>
            </a:r>
          </a:p>
        </p:txBody>
      </p:sp>
      <p:sp>
        <p:nvSpPr>
          <p:cNvPr id="109" name="Slide Number Placeholder 1">
            <a:extLst>
              <a:ext uri="{FF2B5EF4-FFF2-40B4-BE49-F238E27FC236}">
                <a16:creationId xmlns:a16="http://schemas.microsoft.com/office/drawing/2014/main" id="{FEC794AA-39F6-4E4F-9906-BCB035CCC8BA}"/>
              </a:ext>
            </a:extLst>
          </p:cNvPr>
          <p:cNvSpPr txBox="1">
            <a:spLocks/>
          </p:cNvSpPr>
          <p:nvPr/>
        </p:nvSpPr>
        <p:spPr>
          <a:xfrm>
            <a:off x="7010400" y="4869656"/>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tx1">
                    <a:lumMod val="50000"/>
                    <a:lumOff val="50000"/>
                  </a:schemeClr>
                </a:solidFill>
              </a:rPr>
              <a:t>Page </a:t>
            </a:r>
            <a:fld id="{BDF01666-E04F-41EE-9F8C-A6A15CCCC6B9}" type="slidenum">
              <a:rPr lang="en-GB" sz="900" smtClean="0">
                <a:solidFill>
                  <a:schemeClr val="tx1">
                    <a:lumMod val="50000"/>
                    <a:lumOff val="50000"/>
                  </a:schemeClr>
                </a:solidFill>
              </a:rPr>
              <a:pPr algn="r"/>
              <a:t>7</a:t>
            </a:fld>
            <a:endParaRPr lang="en-GB" sz="900" dirty="0">
              <a:solidFill>
                <a:schemeClr val="tx1">
                  <a:lumMod val="50000"/>
                  <a:lumOff val="50000"/>
                </a:schemeClr>
              </a:solidFill>
            </a:endParaRPr>
          </a:p>
        </p:txBody>
      </p:sp>
      <p:sp>
        <p:nvSpPr>
          <p:cNvPr id="122" name="Rectangle 121">
            <a:extLst>
              <a:ext uri="{FF2B5EF4-FFF2-40B4-BE49-F238E27FC236}">
                <a16:creationId xmlns:a16="http://schemas.microsoft.com/office/drawing/2014/main" id="{A51B3A44-396F-4E35-B26F-33E256EC1E7B}"/>
              </a:ext>
            </a:extLst>
          </p:cNvPr>
          <p:cNvSpPr/>
          <p:nvPr/>
        </p:nvSpPr>
        <p:spPr>
          <a:xfrm>
            <a:off x="300423" y="2151816"/>
            <a:ext cx="469789" cy="12341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r>
              <a:rPr lang="en-GB" sz="1200" b="1" dirty="0">
                <a:solidFill>
                  <a:srgbClr val="FFFFFF"/>
                </a:solidFill>
              </a:rPr>
              <a:t>Proof of Concept </a:t>
            </a:r>
          </a:p>
        </p:txBody>
      </p:sp>
      <p:cxnSp>
        <p:nvCxnSpPr>
          <p:cNvPr id="131" name="Straight Connector 130">
            <a:extLst>
              <a:ext uri="{FF2B5EF4-FFF2-40B4-BE49-F238E27FC236}">
                <a16:creationId xmlns:a16="http://schemas.microsoft.com/office/drawing/2014/main" id="{59143491-DE18-4480-8D7B-1099B67A0726}"/>
              </a:ext>
            </a:extLst>
          </p:cNvPr>
          <p:cNvCxnSpPr>
            <a:cxnSpLocks/>
          </p:cNvCxnSpPr>
          <p:nvPr/>
        </p:nvCxnSpPr>
        <p:spPr>
          <a:xfrm flipH="1">
            <a:off x="472499" y="2002106"/>
            <a:ext cx="8533563" cy="20865"/>
          </a:xfrm>
          <a:prstGeom prst="line">
            <a:avLst/>
          </a:prstGeom>
          <a:ln w="9525" cap="rnd" cmpd="sng" algn="ctr">
            <a:solidFill>
              <a:schemeClr val="tx2"/>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ee4pHeader1">
            <a:extLst>
              <a:ext uri="{FF2B5EF4-FFF2-40B4-BE49-F238E27FC236}">
                <a16:creationId xmlns:a16="http://schemas.microsoft.com/office/drawing/2014/main" id="{21A8541E-69E2-4E73-B6AD-84C32F71D264}"/>
              </a:ext>
            </a:extLst>
          </p:cNvPr>
          <p:cNvSpPr>
            <a:spLocks noChangeArrowheads="1"/>
          </p:cNvSpPr>
          <p:nvPr>
            <p:custDataLst>
              <p:tags r:id="rId4"/>
            </p:custDataLst>
          </p:nvPr>
        </p:nvSpPr>
        <p:spPr bwMode="gray">
          <a:xfrm>
            <a:off x="2165919" y="2539054"/>
            <a:ext cx="3805296" cy="302729"/>
          </a:xfrm>
          <a:prstGeom prst="homePlate">
            <a:avLst>
              <a:gd name="adj" fmla="val 12004"/>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anchor="ctr" anchorCtr="0"/>
          <a:lstStyle/>
          <a:p>
            <a:pPr algn="ctr" eaLnBrk="0" hangingPunct="0"/>
            <a:r>
              <a:rPr lang="en-US" sz="800" dirty="0">
                <a:solidFill>
                  <a:schemeClr val="tx1"/>
                </a:solidFill>
                <a:sym typeface="Trebuchet MS" panose="020B0603020202020204" pitchFamily="34" charset="0"/>
              </a:rPr>
              <a:t> Proof of Concept and assessment of existing infrastructure </a:t>
            </a:r>
          </a:p>
        </p:txBody>
      </p:sp>
      <p:sp>
        <p:nvSpPr>
          <p:cNvPr id="11" name="TextBox 10">
            <a:extLst>
              <a:ext uri="{FF2B5EF4-FFF2-40B4-BE49-F238E27FC236}">
                <a16:creationId xmlns:a16="http://schemas.microsoft.com/office/drawing/2014/main" id="{444FA30C-636F-4839-8A7B-CCC650B2EE9C}"/>
              </a:ext>
            </a:extLst>
          </p:cNvPr>
          <p:cNvSpPr txBox="1"/>
          <p:nvPr/>
        </p:nvSpPr>
        <p:spPr>
          <a:xfrm>
            <a:off x="4980187" y="1514418"/>
            <a:ext cx="256802" cy="261610"/>
          </a:xfrm>
          <a:prstGeom prst="rect">
            <a:avLst/>
          </a:prstGeom>
          <a:noFill/>
        </p:spPr>
        <p:txBody>
          <a:bodyPr wrap="none" rtlCol="0">
            <a:spAutoFit/>
          </a:bodyPr>
          <a:lstStyle/>
          <a:p>
            <a:r>
              <a:rPr lang="en-US" sz="1100" b="1" dirty="0">
                <a:solidFill>
                  <a:schemeClr val="bg1"/>
                </a:solidFill>
              </a:rPr>
              <a:t>5</a:t>
            </a:r>
          </a:p>
        </p:txBody>
      </p:sp>
      <p:sp>
        <p:nvSpPr>
          <p:cNvPr id="135" name="TextBox 134">
            <a:extLst>
              <a:ext uri="{FF2B5EF4-FFF2-40B4-BE49-F238E27FC236}">
                <a16:creationId xmlns:a16="http://schemas.microsoft.com/office/drawing/2014/main" id="{AC989513-EBB6-46D0-9824-A383FE0FA683}"/>
              </a:ext>
            </a:extLst>
          </p:cNvPr>
          <p:cNvSpPr txBox="1"/>
          <p:nvPr/>
        </p:nvSpPr>
        <p:spPr>
          <a:xfrm>
            <a:off x="6983653" y="1517886"/>
            <a:ext cx="256802" cy="261610"/>
          </a:xfrm>
          <a:prstGeom prst="rect">
            <a:avLst/>
          </a:prstGeom>
          <a:noFill/>
        </p:spPr>
        <p:txBody>
          <a:bodyPr wrap="none" rtlCol="0">
            <a:spAutoFit/>
          </a:bodyPr>
          <a:lstStyle/>
          <a:p>
            <a:r>
              <a:rPr lang="en-US" sz="1100" b="1" dirty="0">
                <a:solidFill>
                  <a:schemeClr val="bg1"/>
                </a:solidFill>
              </a:rPr>
              <a:t>9</a:t>
            </a:r>
          </a:p>
        </p:txBody>
      </p:sp>
      <p:sp>
        <p:nvSpPr>
          <p:cNvPr id="148" name="Rectangle 147">
            <a:extLst>
              <a:ext uri="{FF2B5EF4-FFF2-40B4-BE49-F238E27FC236}">
                <a16:creationId xmlns:a16="http://schemas.microsoft.com/office/drawing/2014/main" id="{CD7E0259-EF6A-4480-9DD6-59E8D1352BDF}"/>
              </a:ext>
            </a:extLst>
          </p:cNvPr>
          <p:cNvSpPr/>
          <p:nvPr/>
        </p:nvSpPr>
        <p:spPr>
          <a:xfrm>
            <a:off x="309580" y="3986533"/>
            <a:ext cx="469789" cy="79918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270" wrap="square" lIns="68580" tIns="34290" rIns="68580" bIns="34290" numCol="1" spcCol="0" rtlCol="0" fromWordArt="0" anchor="ctr" anchorCtr="0" forceAA="0" compatLnSpc="1">
            <a:prstTxWarp prst="textNoShape">
              <a:avLst/>
            </a:prstTxWarp>
            <a:noAutofit/>
          </a:bodyPr>
          <a:lstStyle/>
          <a:p>
            <a:pPr algn="ctr">
              <a:lnSpc>
                <a:spcPct val="90000"/>
              </a:lnSpc>
              <a:spcAft>
                <a:spcPts val="750"/>
              </a:spcAft>
            </a:pPr>
            <a:r>
              <a:rPr lang="en-GB" sz="1200" b="1" dirty="0">
                <a:solidFill>
                  <a:srgbClr val="FFFFFF"/>
                </a:solidFill>
              </a:rPr>
              <a:t>Scale to Production</a:t>
            </a:r>
          </a:p>
        </p:txBody>
      </p:sp>
      <p:pic>
        <p:nvPicPr>
          <p:cNvPr id="40" name="Picture 39">
            <a:extLst>
              <a:ext uri="{FF2B5EF4-FFF2-40B4-BE49-F238E27FC236}">
                <a16:creationId xmlns:a16="http://schemas.microsoft.com/office/drawing/2014/main" id="{A68F8DA7-744B-468B-914E-3E2D5B4563C4}"/>
              </a:ext>
            </a:extLst>
          </p:cNvPr>
          <p:cNvPicPr>
            <a:picLocks noChangeAspect="1"/>
          </p:cNvPicPr>
          <p:nvPr/>
        </p:nvPicPr>
        <p:blipFill>
          <a:blip r:embed="rId15"/>
          <a:stretch>
            <a:fillRect/>
          </a:stretch>
        </p:blipFill>
        <p:spPr>
          <a:xfrm>
            <a:off x="813106" y="1207245"/>
            <a:ext cx="8100467" cy="127413"/>
          </a:xfrm>
          <a:prstGeom prst="rect">
            <a:avLst/>
          </a:prstGeom>
        </p:spPr>
      </p:pic>
      <p:sp>
        <p:nvSpPr>
          <p:cNvPr id="65" name="Rectangle 64">
            <a:extLst>
              <a:ext uri="{FF2B5EF4-FFF2-40B4-BE49-F238E27FC236}">
                <a16:creationId xmlns:a16="http://schemas.microsoft.com/office/drawing/2014/main" id="{94F4F105-6D66-4E2C-A95C-BD16623CE39C}"/>
              </a:ext>
            </a:extLst>
          </p:cNvPr>
          <p:cNvSpPr/>
          <p:nvPr/>
        </p:nvSpPr>
        <p:spPr>
          <a:xfrm>
            <a:off x="6479181" y="2597893"/>
            <a:ext cx="2147781" cy="230832"/>
          </a:xfrm>
          <a:prstGeom prst="rect">
            <a:avLst/>
          </a:prstGeom>
        </p:spPr>
        <p:txBody>
          <a:bodyPr wrap="square">
            <a:spAutoFit/>
          </a:bodyPr>
          <a:lstStyle/>
          <a:p>
            <a:r>
              <a:rPr lang="en-US" sz="900" b="1" dirty="0"/>
              <a:t>Consumer-level agent causal model</a:t>
            </a:r>
          </a:p>
        </p:txBody>
      </p:sp>
      <p:sp>
        <p:nvSpPr>
          <p:cNvPr id="149" name="Isosceles Triangle 148">
            <a:extLst>
              <a:ext uri="{FF2B5EF4-FFF2-40B4-BE49-F238E27FC236}">
                <a16:creationId xmlns:a16="http://schemas.microsoft.com/office/drawing/2014/main" id="{12801F18-0DD6-4355-87A8-CC5460F78E9E}"/>
              </a:ext>
            </a:extLst>
          </p:cNvPr>
          <p:cNvSpPr>
            <a:spLocks noChangeAspect="1"/>
          </p:cNvSpPr>
          <p:nvPr/>
        </p:nvSpPr>
        <p:spPr>
          <a:xfrm>
            <a:off x="5971215" y="2749486"/>
            <a:ext cx="131348" cy="122914"/>
          </a:xfrm>
          <a:prstGeom prst="triangle">
            <a:avLst/>
          </a:prstGeom>
          <a:ln>
            <a:headEnd/>
            <a:tailEnd/>
          </a:ln>
        </p:spPr>
        <p:style>
          <a:lnRef idx="1">
            <a:schemeClr val="accent2"/>
          </a:lnRef>
          <a:fillRef idx="3">
            <a:schemeClr val="accent2"/>
          </a:fillRef>
          <a:effectRef idx="2">
            <a:schemeClr val="accent2"/>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sp>
        <p:nvSpPr>
          <p:cNvPr id="152" name="ee4pHeader2">
            <a:extLst>
              <a:ext uri="{FF2B5EF4-FFF2-40B4-BE49-F238E27FC236}">
                <a16:creationId xmlns:a16="http://schemas.microsoft.com/office/drawing/2014/main" id="{5A57992F-3828-4247-B3D7-38A96EDA6658}"/>
              </a:ext>
            </a:extLst>
          </p:cNvPr>
          <p:cNvSpPr>
            <a:spLocks noChangeArrowheads="1"/>
          </p:cNvSpPr>
          <p:nvPr>
            <p:custDataLst>
              <p:tags r:id="rId5"/>
            </p:custDataLst>
          </p:nvPr>
        </p:nvSpPr>
        <p:spPr bwMode="gray">
          <a:xfrm>
            <a:off x="6514904" y="4399996"/>
            <a:ext cx="2413769" cy="302729"/>
          </a:xfrm>
          <a:prstGeom prst="chevron">
            <a:avLst>
              <a:gd name="adj" fmla="val 12004"/>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nchorCtr="0"/>
          <a:lstStyle/>
          <a:p>
            <a:pPr algn="ctr" eaLnBrk="0" hangingPunct="0"/>
            <a:r>
              <a:rPr lang="en-GB" sz="900" dirty="0">
                <a:solidFill>
                  <a:schemeClr val="bg1"/>
                </a:solidFill>
                <a:sym typeface="Trebuchet MS" panose="020B0603020202020204" pitchFamily="34" charset="0"/>
              </a:rPr>
              <a:t>Create UI and Scale to Production (to be discussed)</a:t>
            </a:r>
          </a:p>
        </p:txBody>
      </p:sp>
      <p:sp>
        <p:nvSpPr>
          <p:cNvPr id="155" name="Isosceles Triangle 154">
            <a:extLst>
              <a:ext uri="{FF2B5EF4-FFF2-40B4-BE49-F238E27FC236}">
                <a16:creationId xmlns:a16="http://schemas.microsoft.com/office/drawing/2014/main" id="{CA1810BC-00D1-4102-B6F9-883DF51F2B72}"/>
              </a:ext>
            </a:extLst>
          </p:cNvPr>
          <p:cNvSpPr>
            <a:spLocks noChangeAspect="1"/>
          </p:cNvSpPr>
          <p:nvPr/>
        </p:nvSpPr>
        <p:spPr>
          <a:xfrm>
            <a:off x="6322917" y="4341558"/>
            <a:ext cx="131348" cy="122914"/>
          </a:xfrm>
          <a:prstGeom prst="triangle">
            <a:avLst/>
          </a:prstGeom>
          <a:ln>
            <a:headEnd/>
            <a:tailEnd/>
          </a:ln>
        </p:spPr>
        <p:style>
          <a:lnRef idx="1">
            <a:schemeClr val="accent6"/>
          </a:lnRef>
          <a:fillRef idx="3">
            <a:schemeClr val="accent6"/>
          </a:fillRef>
          <a:effectRef idx="2">
            <a:schemeClr val="accent6"/>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sp>
        <p:nvSpPr>
          <p:cNvPr id="156" name="Rectangle 155">
            <a:extLst>
              <a:ext uri="{FF2B5EF4-FFF2-40B4-BE49-F238E27FC236}">
                <a16:creationId xmlns:a16="http://schemas.microsoft.com/office/drawing/2014/main" id="{10D2FE52-0B0C-4C21-B43F-0C76AD92E76C}"/>
              </a:ext>
            </a:extLst>
          </p:cNvPr>
          <p:cNvSpPr/>
          <p:nvPr/>
        </p:nvSpPr>
        <p:spPr>
          <a:xfrm>
            <a:off x="6170903" y="4117982"/>
            <a:ext cx="2147781" cy="230832"/>
          </a:xfrm>
          <a:prstGeom prst="rect">
            <a:avLst/>
          </a:prstGeom>
        </p:spPr>
        <p:txBody>
          <a:bodyPr wrap="square">
            <a:spAutoFit/>
          </a:bodyPr>
          <a:lstStyle/>
          <a:p>
            <a:r>
              <a:rPr lang="en-US" sz="900" dirty="0"/>
              <a:t>Approval </a:t>
            </a:r>
          </a:p>
        </p:txBody>
      </p:sp>
      <p:sp>
        <p:nvSpPr>
          <p:cNvPr id="157" name="Isosceles Triangle 156">
            <a:extLst>
              <a:ext uri="{FF2B5EF4-FFF2-40B4-BE49-F238E27FC236}">
                <a16:creationId xmlns:a16="http://schemas.microsoft.com/office/drawing/2014/main" id="{CF2BC7A2-3F02-4BDE-9B7A-E46F4B9F86FF}"/>
              </a:ext>
            </a:extLst>
          </p:cNvPr>
          <p:cNvSpPr>
            <a:spLocks noChangeAspect="1"/>
          </p:cNvSpPr>
          <p:nvPr/>
        </p:nvSpPr>
        <p:spPr>
          <a:xfrm>
            <a:off x="863130" y="1508554"/>
            <a:ext cx="131348" cy="122914"/>
          </a:xfrm>
          <a:prstGeom prst="triangle">
            <a:avLst/>
          </a:prstGeom>
          <a:ln>
            <a:headEnd/>
            <a:tailEnd/>
          </a:ln>
        </p:spPr>
        <p:style>
          <a:lnRef idx="1">
            <a:schemeClr val="accent4"/>
          </a:lnRef>
          <a:fillRef idx="3">
            <a:schemeClr val="accent4"/>
          </a:fillRef>
          <a:effectRef idx="2">
            <a:schemeClr val="accent4"/>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sp>
        <p:nvSpPr>
          <p:cNvPr id="158" name="Rectangle 157">
            <a:extLst>
              <a:ext uri="{FF2B5EF4-FFF2-40B4-BE49-F238E27FC236}">
                <a16:creationId xmlns:a16="http://schemas.microsoft.com/office/drawing/2014/main" id="{53F96C93-5DB7-4522-8897-A69D7BB81D90}"/>
              </a:ext>
            </a:extLst>
          </p:cNvPr>
          <p:cNvSpPr/>
          <p:nvPr/>
        </p:nvSpPr>
        <p:spPr>
          <a:xfrm>
            <a:off x="938276" y="1447805"/>
            <a:ext cx="2147781" cy="230832"/>
          </a:xfrm>
          <a:prstGeom prst="rect">
            <a:avLst/>
          </a:prstGeom>
        </p:spPr>
        <p:txBody>
          <a:bodyPr wrap="square">
            <a:spAutoFit/>
          </a:bodyPr>
          <a:lstStyle/>
          <a:p>
            <a:r>
              <a:rPr lang="en-US" sz="900" b="1" dirty="0"/>
              <a:t>NDA Signed</a:t>
            </a:r>
          </a:p>
        </p:txBody>
      </p:sp>
      <p:sp>
        <p:nvSpPr>
          <p:cNvPr id="159" name="Isosceles Triangle 158">
            <a:extLst>
              <a:ext uri="{FF2B5EF4-FFF2-40B4-BE49-F238E27FC236}">
                <a16:creationId xmlns:a16="http://schemas.microsoft.com/office/drawing/2014/main" id="{AB8BBDAA-01C8-4BF6-B3FE-C7E5DBB4B33B}"/>
              </a:ext>
            </a:extLst>
          </p:cNvPr>
          <p:cNvSpPr>
            <a:spLocks noChangeAspect="1"/>
          </p:cNvSpPr>
          <p:nvPr/>
        </p:nvSpPr>
        <p:spPr>
          <a:xfrm>
            <a:off x="1066330" y="1660954"/>
            <a:ext cx="131348" cy="122914"/>
          </a:xfrm>
          <a:prstGeom prst="triangle">
            <a:avLst/>
          </a:prstGeom>
          <a:ln>
            <a:headEnd/>
            <a:tailEnd/>
          </a:ln>
        </p:spPr>
        <p:style>
          <a:lnRef idx="1">
            <a:schemeClr val="accent4"/>
          </a:lnRef>
          <a:fillRef idx="3">
            <a:schemeClr val="accent4"/>
          </a:fillRef>
          <a:effectRef idx="2">
            <a:schemeClr val="accent4"/>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sp>
        <p:nvSpPr>
          <p:cNvPr id="160" name="Rectangle 159">
            <a:extLst>
              <a:ext uri="{FF2B5EF4-FFF2-40B4-BE49-F238E27FC236}">
                <a16:creationId xmlns:a16="http://schemas.microsoft.com/office/drawing/2014/main" id="{9E4D08C3-C902-4AD3-B113-B33832E2C1E7}"/>
              </a:ext>
            </a:extLst>
          </p:cNvPr>
          <p:cNvSpPr/>
          <p:nvPr/>
        </p:nvSpPr>
        <p:spPr>
          <a:xfrm>
            <a:off x="1141476" y="1600205"/>
            <a:ext cx="2147781" cy="230832"/>
          </a:xfrm>
          <a:prstGeom prst="rect">
            <a:avLst/>
          </a:prstGeom>
        </p:spPr>
        <p:txBody>
          <a:bodyPr wrap="square">
            <a:spAutoFit/>
          </a:bodyPr>
          <a:lstStyle/>
          <a:p>
            <a:r>
              <a:rPr lang="en-US" sz="900" b="1" dirty="0"/>
              <a:t>SOW Signed</a:t>
            </a:r>
          </a:p>
        </p:txBody>
      </p:sp>
      <p:sp>
        <p:nvSpPr>
          <p:cNvPr id="161" name="Isosceles Triangle 160">
            <a:extLst>
              <a:ext uri="{FF2B5EF4-FFF2-40B4-BE49-F238E27FC236}">
                <a16:creationId xmlns:a16="http://schemas.microsoft.com/office/drawing/2014/main" id="{BEB8DC90-AA4C-4997-8DE3-895F1F55DBD6}"/>
              </a:ext>
            </a:extLst>
          </p:cNvPr>
          <p:cNvSpPr>
            <a:spLocks noChangeAspect="1"/>
          </p:cNvSpPr>
          <p:nvPr/>
        </p:nvSpPr>
        <p:spPr>
          <a:xfrm>
            <a:off x="6404589" y="1813354"/>
            <a:ext cx="131348" cy="122914"/>
          </a:xfrm>
          <a:prstGeom prst="triangle">
            <a:avLst/>
          </a:prstGeom>
          <a:ln>
            <a:headEnd/>
            <a:tailEnd/>
          </a:ln>
        </p:spPr>
        <p:style>
          <a:lnRef idx="1">
            <a:schemeClr val="accent4"/>
          </a:lnRef>
          <a:fillRef idx="3">
            <a:schemeClr val="accent4"/>
          </a:fillRef>
          <a:effectRef idx="2">
            <a:schemeClr val="accent4"/>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sp>
        <p:nvSpPr>
          <p:cNvPr id="162" name="Rectangle 161">
            <a:extLst>
              <a:ext uri="{FF2B5EF4-FFF2-40B4-BE49-F238E27FC236}">
                <a16:creationId xmlns:a16="http://schemas.microsoft.com/office/drawing/2014/main" id="{F43B8BF9-E7E2-461D-B4B2-CA51972CAAE3}"/>
              </a:ext>
            </a:extLst>
          </p:cNvPr>
          <p:cNvSpPr/>
          <p:nvPr/>
        </p:nvSpPr>
        <p:spPr>
          <a:xfrm>
            <a:off x="6479735" y="1752605"/>
            <a:ext cx="2147781" cy="230832"/>
          </a:xfrm>
          <a:prstGeom prst="rect">
            <a:avLst/>
          </a:prstGeom>
        </p:spPr>
        <p:txBody>
          <a:bodyPr wrap="square">
            <a:spAutoFit/>
          </a:bodyPr>
          <a:lstStyle/>
          <a:p>
            <a:r>
              <a:rPr lang="en-US" sz="900" b="1" dirty="0"/>
              <a:t>New SOW for Scale to Production</a:t>
            </a:r>
          </a:p>
        </p:txBody>
      </p:sp>
      <p:sp>
        <p:nvSpPr>
          <p:cNvPr id="163" name="Rectangle 162">
            <a:extLst>
              <a:ext uri="{FF2B5EF4-FFF2-40B4-BE49-F238E27FC236}">
                <a16:creationId xmlns:a16="http://schemas.microsoft.com/office/drawing/2014/main" id="{B29EDCC2-72E2-4F9B-AF44-26A6DC6C9AF7}"/>
              </a:ext>
            </a:extLst>
          </p:cNvPr>
          <p:cNvSpPr/>
          <p:nvPr/>
        </p:nvSpPr>
        <p:spPr>
          <a:xfrm>
            <a:off x="3425793" y="2863141"/>
            <a:ext cx="524072" cy="230832"/>
          </a:xfrm>
          <a:prstGeom prst="rect">
            <a:avLst/>
          </a:prstGeom>
        </p:spPr>
        <p:txBody>
          <a:bodyPr wrap="square">
            <a:spAutoFit/>
          </a:bodyPr>
          <a:lstStyle/>
          <a:p>
            <a:r>
              <a:rPr lang="en-US" sz="900" b="1" dirty="0"/>
              <a:t>kickoff</a:t>
            </a:r>
          </a:p>
        </p:txBody>
      </p:sp>
      <p:sp>
        <p:nvSpPr>
          <p:cNvPr id="164" name="Isosceles Triangle 163">
            <a:extLst>
              <a:ext uri="{FF2B5EF4-FFF2-40B4-BE49-F238E27FC236}">
                <a16:creationId xmlns:a16="http://schemas.microsoft.com/office/drawing/2014/main" id="{9B1A203B-FD08-4C84-8C7F-CF7F3F616C12}"/>
              </a:ext>
            </a:extLst>
          </p:cNvPr>
          <p:cNvSpPr>
            <a:spLocks noChangeAspect="1"/>
          </p:cNvSpPr>
          <p:nvPr/>
        </p:nvSpPr>
        <p:spPr>
          <a:xfrm>
            <a:off x="3294445" y="2891812"/>
            <a:ext cx="131348" cy="122914"/>
          </a:xfrm>
          <a:prstGeom prst="triangle">
            <a:avLst/>
          </a:prstGeom>
          <a:ln>
            <a:headEnd/>
            <a:tailEnd/>
          </a:ln>
        </p:spPr>
        <p:style>
          <a:lnRef idx="1">
            <a:schemeClr val="accent2"/>
          </a:lnRef>
          <a:fillRef idx="3">
            <a:schemeClr val="accent2"/>
          </a:fillRef>
          <a:effectRef idx="2">
            <a:schemeClr val="accent2"/>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sp>
        <p:nvSpPr>
          <p:cNvPr id="165" name="ee4pHeader1">
            <a:extLst>
              <a:ext uri="{FF2B5EF4-FFF2-40B4-BE49-F238E27FC236}">
                <a16:creationId xmlns:a16="http://schemas.microsoft.com/office/drawing/2014/main" id="{818A7730-3DFE-4FB6-B316-65EC9D77506B}"/>
              </a:ext>
            </a:extLst>
          </p:cNvPr>
          <p:cNvSpPr>
            <a:spLocks noChangeArrowheads="1"/>
          </p:cNvSpPr>
          <p:nvPr>
            <p:custDataLst>
              <p:tags r:id="rId6"/>
            </p:custDataLst>
          </p:nvPr>
        </p:nvSpPr>
        <p:spPr bwMode="gray">
          <a:xfrm>
            <a:off x="2332272" y="3075741"/>
            <a:ext cx="1967625" cy="259075"/>
          </a:xfrm>
          <a:prstGeom prst="homePlate">
            <a:avLst>
              <a:gd name="adj" fmla="val 12004"/>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anchor="ctr" anchorCtr="0"/>
          <a:lstStyle/>
          <a:p>
            <a:pPr algn="ctr" eaLnBrk="0" hangingPunct="0"/>
            <a:r>
              <a:rPr lang="en-US" sz="800" dirty="0">
                <a:solidFill>
                  <a:schemeClr val="tx1"/>
                </a:solidFill>
                <a:sym typeface="Trebuchet MS" panose="020B0603020202020204" pitchFamily="34" charset="0"/>
              </a:rPr>
              <a:t> Data Discovery</a:t>
            </a:r>
          </a:p>
        </p:txBody>
      </p:sp>
      <p:pic>
        <p:nvPicPr>
          <p:cNvPr id="166" name="Graphic 165" descr="Meeting">
            <a:extLst>
              <a:ext uri="{FF2B5EF4-FFF2-40B4-BE49-F238E27FC236}">
                <a16:creationId xmlns:a16="http://schemas.microsoft.com/office/drawing/2014/main" id="{82ABFCCB-D3F7-410C-AB35-52BD8B60B53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94642" y="3340570"/>
            <a:ext cx="345957" cy="345957"/>
          </a:xfrm>
          <a:prstGeom prst="rect">
            <a:avLst/>
          </a:prstGeom>
        </p:spPr>
      </p:pic>
      <p:pic>
        <p:nvPicPr>
          <p:cNvPr id="71" name="Picture 70">
            <a:extLst>
              <a:ext uri="{FF2B5EF4-FFF2-40B4-BE49-F238E27FC236}">
                <a16:creationId xmlns:a16="http://schemas.microsoft.com/office/drawing/2014/main" id="{25CD0B68-AB8D-4A33-B37B-5E86E07CF1E6}"/>
              </a:ext>
            </a:extLst>
          </p:cNvPr>
          <p:cNvPicPr>
            <a:picLocks noChangeAspect="1"/>
          </p:cNvPicPr>
          <p:nvPr/>
        </p:nvPicPr>
        <p:blipFill>
          <a:blip r:embed="rId18"/>
          <a:stretch>
            <a:fillRect/>
          </a:stretch>
        </p:blipFill>
        <p:spPr>
          <a:xfrm>
            <a:off x="6481794" y="2810943"/>
            <a:ext cx="536054" cy="592656"/>
          </a:xfrm>
          <a:prstGeom prst="rect">
            <a:avLst/>
          </a:prstGeom>
        </p:spPr>
      </p:pic>
      <p:sp>
        <p:nvSpPr>
          <p:cNvPr id="49" name="ee4pHeader1">
            <a:extLst>
              <a:ext uri="{FF2B5EF4-FFF2-40B4-BE49-F238E27FC236}">
                <a16:creationId xmlns:a16="http://schemas.microsoft.com/office/drawing/2014/main" id="{865F255E-CA98-44E3-8D34-D79C8F4A9E85}"/>
              </a:ext>
            </a:extLst>
          </p:cNvPr>
          <p:cNvSpPr>
            <a:spLocks noChangeArrowheads="1"/>
          </p:cNvSpPr>
          <p:nvPr>
            <p:custDataLst>
              <p:tags r:id="rId7"/>
            </p:custDataLst>
          </p:nvPr>
        </p:nvSpPr>
        <p:spPr bwMode="gray">
          <a:xfrm>
            <a:off x="2889539" y="3402537"/>
            <a:ext cx="950289" cy="259075"/>
          </a:xfrm>
          <a:prstGeom prst="homePlate">
            <a:avLst>
              <a:gd name="adj" fmla="val 12004"/>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anchor="ctr" anchorCtr="0"/>
          <a:lstStyle/>
          <a:p>
            <a:pPr eaLnBrk="0" hangingPunct="0"/>
            <a:r>
              <a:rPr lang="en-US" sz="800" dirty="0">
                <a:solidFill>
                  <a:schemeClr val="tx1"/>
                </a:solidFill>
                <a:sym typeface="Trebuchet MS" panose="020B0603020202020204" pitchFamily="34" charset="0"/>
              </a:rPr>
              <a:t> Design Workshops</a:t>
            </a:r>
          </a:p>
        </p:txBody>
      </p:sp>
      <p:sp>
        <p:nvSpPr>
          <p:cNvPr id="50" name="ee4pHeader1">
            <a:extLst>
              <a:ext uri="{FF2B5EF4-FFF2-40B4-BE49-F238E27FC236}">
                <a16:creationId xmlns:a16="http://schemas.microsoft.com/office/drawing/2014/main" id="{F77A58F0-F32E-4C18-9BD5-74EEBC6C2C9C}"/>
              </a:ext>
            </a:extLst>
          </p:cNvPr>
          <p:cNvSpPr>
            <a:spLocks noChangeArrowheads="1"/>
          </p:cNvSpPr>
          <p:nvPr>
            <p:custDataLst>
              <p:tags r:id="rId8"/>
            </p:custDataLst>
          </p:nvPr>
        </p:nvSpPr>
        <p:spPr bwMode="gray">
          <a:xfrm>
            <a:off x="1819884" y="1767334"/>
            <a:ext cx="779026" cy="206693"/>
          </a:xfrm>
          <a:prstGeom prst="homePlate">
            <a:avLst>
              <a:gd name="adj" fmla="val 12004"/>
            </a:avLst>
          </a:prstGeom>
          <a:ln>
            <a:headEnd/>
            <a:tailEnd/>
          </a:ln>
        </p:spPr>
        <p:style>
          <a:lnRef idx="1">
            <a:schemeClr val="accent4"/>
          </a:lnRef>
          <a:fillRef idx="2">
            <a:schemeClr val="accent4"/>
          </a:fillRef>
          <a:effectRef idx="1">
            <a:schemeClr val="accent4"/>
          </a:effectRef>
          <a:fontRef idx="minor">
            <a:schemeClr val="dk1"/>
          </a:fontRef>
        </p:style>
        <p:txBody>
          <a:bodyPr lIns="0" tIns="0" rIns="0" bIns="0" anchor="ctr" anchorCtr="0"/>
          <a:lstStyle/>
          <a:p>
            <a:pPr eaLnBrk="0" hangingPunct="0"/>
            <a:r>
              <a:rPr lang="en-US" sz="800" dirty="0">
                <a:solidFill>
                  <a:schemeClr val="tx1"/>
                </a:solidFill>
                <a:sym typeface="Trebuchet MS" panose="020B0603020202020204" pitchFamily="34" charset="0"/>
              </a:rPr>
              <a:t> Diageo Access</a:t>
            </a:r>
          </a:p>
        </p:txBody>
      </p:sp>
      <p:sp>
        <p:nvSpPr>
          <p:cNvPr id="51" name="ee4pHeader1">
            <a:extLst>
              <a:ext uri="{FF2B5EF4-FFF2-40B4-BE49-F238E27FC236}">
                <a16:creationId xmlns:a16="http://schemas.microsoft.com/office/drawing/2014/main" id="{6D8A1C6C-ED77-4B35-B6C9-ADB11F4E3DEF}"/>
              </a:ext>
            </a:extLst>
          </p:cNvPr>
          <p:cNvSpPr>
            <a:spLocks noChangeArrowheads="1"/>
          </p:cNvSpPr>
          <p:nvPr>
            <p:custDataLst>
              <p:tags r:id="rId9"/>
            </p:custDataLst>
          </p:nvPr>
        </p:nvSpPr>
        <p:spPr bwMode="gray">
          <a:xfrm>
            <a:off x="1823630" y="1367677"/>
            <a:ext cx="588269" cy="259075"/>
          </a:xfrm>
          <a:prstGeom prst="homePlate">
            <a:avLst>
              <a:gd name="adj" fmla="val 12004"/>
            </a:avLst>
          </a:prstGeom>
          <a:ln>
            <a:headEnd/>
            <a:tailEnd/>
          </a:ln>
        </p:spPr>
        <p:style>
          <a:lnRef idx="1">
            <a:schemeClr val="accent4"/>
          </a:lnRef>
          <a:fillRef idx="2">
            <a:schemeClr val="accent4"/>
          </a:fillRef>
          <a:effectRef idx="1">
            <a:schemeClr val="accent4"/>
          </a:effectRef>
          <a:fontRef idx="minor">
            <a:schemeClr val="dk1"/>
          </a:fontRef>
        </p:style>
        <p:txBody>
          <a:bodyPr lIns="0" tIns="0" rIns="0" bIns="0" anchor="ctr" anchorCtr="0"/>
          <a:lstStyle/>
          <a:p>
            <a:pPr algn="ctr" eaLnBrk="0" hangingPunct="0"/>
            <a:r>
              <a:rPr lang="en-US" sz="800" dirty="0">
                <a:solidFill>
                  <a:schemeClr val="tx1"/>
                </a:solidFill>
                <a:sym typeface="Trebuchet MS" panose="020B0603020202020204" pitchFamily="34" charset="0"/>
              </a:rPr>
              <a:t> Governance    Defined</a:t>
            </a:r>
          </a:p>
        </p:txBody>
      </p:sp>
      <p:cxnSp>
        <p:nvCxnSpPr>
          <p:cNvPr id="3" name="Straight Connector 2">
            <a:extLst>
              <a:ext uri="{FF2B5EF4-FFF2-40B4-BE49-F238E27FC236}">
                <a16:creationId xmlns:a16="http://schemas.microsoft.com/office/drawing/2014/main" id="{2DD8751D-5C5A-4910-A40F-093D0EDA4272}"/>
              </a:ext>
            </a:extLst>
          </p:cNvPr>
          <p:cNvCxnSpPr>
            <a:cxnSpLocks/>
          </p:cNvCxnSpPr>
          <p:nvPr/>
        </p:nvCxnSpPr>
        <p:spPr>
          <a:xfrm>
            <a:off x="5127010" y="862113"/>
            <a:ext cx="0" cy="4124995"/>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631F51-AA14-41B9-8AE5-565661DC3DF2}"/>
              </a:ext>
            </a:extLst>
          </p:cNvPr>
          <p:cNvSpPr txBox="1"/>
          <p:nvPr/>
        </p:nvSpPr>
        <p:spPr>
          <a:xfrm>
            <a:off x="4895535" y="651548"/>
            <a:ext cx="532518" cy="261610"/>
          </a:xfrm>
          <a:prstGeom prst="rect">
            <a:avLst/>
          </a:prstGeom>
          <a:noFill/>
        </p:spPr>
        <p:txBody>
          <a:bodyPr wrap="none" rtlCol="0">
            <a:spAutoFit/>
          </a:bodyPr>
          <a:lstStyle/>
          <a:p>
            <a:r>
              <a:rPr lang="en-US" sz="1050" dirty="0"/>
              <a:t>Today</a:t>
            </a:r>
          </a:p>
        </p:txBody>
      </p:sp>
      <p:sp>
        <p:nvSpPr>
          <p:cNvPr id="52" name="ee4pHeader1">
            <a:extLst>
              <a:ext uri="{FF2B5EF4-FFF2-40B4-BE49-F238E27FC236}">
                <a16:creationId xmlns:a16="http://schemas.microsoft.com/office/drawing/2014/main" id="{CB2A5B55-0A3A-477C-8B15-278B7CFAA119}"/>
              </a:ext>
            </a:extLst>
          </p:cNvPr>
          <p:cNvSpPr>
            <a:spLocks noChangeArrowheads="1"/>
          </p:cNvSpPr>
          <p:nvPr>
            <p:custDataLst>
              <p:tags r:id="rId10"/>
            </p:custDataLst>
          </p:nvPr>
        </p:nvSpPr>
        <p:spPr bwMode="gray">
          <a:xfrm>
            <a:off x="4572000" y="3384012"/>
            <a:ext cx="950289" cy="259075"/>
          </a:xfrm>
          <a:prstGeom prst="homePlate">
            <a:avLst>
              <a:gd name="adj" fmla="val 12004"/>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anchor="ctr" anchorCtr="0"/>
          <a:lstStyle/>
          <a:p>
            <a:pPr eaLnBrk="0" hangingPunct="0"/>
            <a:r>
              <a:rPr lang="en-US" sz="800" dirty="0">
                <a:solidFill>
                  <a:schemeClr val="tx1"/>
                </a:solidFill>
                <a:sym typeface="Trebuchet MS" panose="020B0603020202020204" pitchFamily="34" charset="0"/>
              </a:rPr>
              <a:t> Working session- Model walkthrough</a:t>
            </a:r>
          </a:p>
        </p:txBody>
      </p:sp>
      <p:sp>
        <p:nvSpPr>
          <p:cNvPr id="53" name="Isosceles Triangle 52">
            <a:extLst>
              <a:ext uri="{FF2B5EF4-FFF2-40B4-BE49-F238E27FC236}">
                <a16:creationId xmlns:a16="http://schemas.microsoft.com/office/drawing/2014/main" id="{A8DF23B4-CEB8-4816-B6BE-EDD0FA07E992}"/>
              </a:ext>
            </a:extLst>
          </p:cNvPr>
          <p:cNvSpPr>
            <a:spLocks noChangeAspect="1"/>
          </p:cNvSpPr>
          <p:nvPr/>
        </p:nvSpPr>
        <p:spPr>
          <a:xfrm>
            <a:off x="4797665" y="3169878"/>
            <a:ext cx="131348" cy="122914"/>
          </a:xfrm>
          <a:prstGeom prst="triangle">
            <a:avLst/>
          </a:prstGeom>
          <a:ln>
            <a:headEnd/>
            <a:tailEnd/>
          </a:ln>
        </p:spPr>
        <p:style>
          <a:lnRef idx="1">
            <a:schemeClr val="accent2"/>
          </a:lnRef>
          <a:fillRef idx="3">
            <a:schemeClr val="accent2"/>
          </a:fillRef>
          <a:effectRef idx="2">
            <a:schemeClr val="accent2"/>
          </a:effectRef>
          <a:fontRef idx="minor">
            <a:schemeClr val="lt1"/>
          </a:fontRef>
        </p:style>
        <p:txBody>
          <a:bodyPr lIns="0" tIns="0" rIns="0" bIns="0" anchor="ctr" anchorCtr="0"/>
          <a:lstStyle/>
          <a:p>
            <a:pPr algn="ctr" eaLnBrk="0" hangingPunct="0"/>
            <a:endParaRPr lang="en-GB" sz="900" dirty="0" err="1">
              <a:solidFill>
                <a:schemeClr val="bg1"/>
              </a:solidFill>
            </a:endParaRPr>
          </a:p>
        </p:txBody>
      </p:sp>
      <p:cxnSp>
        <p:nvCxnSpPr>
          <p:cNvPr id="54" name="Straight Connector 53">
            <a:extLst>
              <a:ext uri="{FF2B5EF4-FFF2-40B4-BE49-F238E27FC236}">
                <a16:creationId xmlns:a16="http://schemas.microsoft.com/office/drawing/2014/main" id="{0CF78C3D-245C-4C0C-8892-712AB49F7A96}"/>
              </a:ext>
            </a:extLst>
          </p:cNvPr>
          <p:cNvCxnSpPr>
            <a:cxnSpLocks/>
          </p:cNvCxnSpPr>
          <p:nvPr/>
        </p:nvCxnSpPr>
        <p:spPr>
          <a:xfrm>
            <a:off x="6171665" y="899465"/>
            <a:ext cx="0" cy="4124995"/>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CD53794-A389-4E69-BA43-7150941D43C0}"/>
              </a:ext>
            </a:extLst>
          </p:cNvPr>
          <p:cNvSpPr txBox="1"/>
          <p:nvPr/>
        </p:nvSpPr>
        <p:spPr>
          <a:xfrm>
            <a:off x="5767620" y="667408"/>
            <a:ext cx="819455" cy="253916"/>
          </a:xfrm>
          <a:prstGeom prst="rect">
            <a:avLst/>
          </a:prstGeom>
          <a:noFill/>
        </p:spPr>
        <p:txBody>
          <a:bodyPr wrap="none" rtlCol="0">
            <a:spAutoFit/>
          </a:bodyPr>
          <a:lstStyle/>
          <a:p>
            <a:r>
              <a:rPr lang="en-US" sz="1050" dirty="0"/>
              <a:t>Completion</a:t>
            </a:r>
          </a:p>
        </p:txBody>
      </p:sp>
    </p:spTree>
    <p:extLst>
      <p:ext uri="{BB962C8B-B14F-4D97-AF65-F5344CB8AC3E}">
        <p14:creationId xmlns:p14="http://schemas.microsoft.com/office/powerpoint/2010/main" val="1828004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EE51062-DD7F-416D-AEB9-68A1E1032DFA}"/>
              </a:ext>
            </a:extLst>
          </p:cNvPr>
          <p:cNvGraphicFramePr>
            <a:graphicFrameLocks noGrp="1"/>
          </p:cNvGraphicFramePr>
          <p:nvPr>
            <p:extLst>
              <p:ext uri="{D42A27DB-BD31-4B8C-83A1-F6EECF244321}">
                <p14:modId xmlns:p14="http://schemas.microsoft.com/office/powerpoint/2010/main" val="1654885358"/>
              </p:ext>
            </p:extLst>
          </p:nvPr>
        </p:nvGraphicFramePr>
        <p:xfrm>
          <a:off x="509752" y="1137764"/>
          <a:ext cx="8229600" cy="3161293"/>
        </p:xfrm>
        <a:graphic>
          <a:graphicData uri="http://schemas.openxmlformats.org/drawingml/2006/table">
            <a:tbl>
              <a:tblPr firstRow="1">
                <a:tableStyleId>{74C1A8A3-306A-4EB7-A6B1-4F7E0EB9C5D6}</a:tableStyleId>
              </a:tblPr>
              <a:tblGrid>
                <a:gridCol w="1253067">
                  <a:extLst>
                    <a:ext uri="{9D8B030D-6E8A-4147-A177-3AD203B41FA5}">
                      <a16:colId xmlns:a16="http://schemas.microsoft.com/office/drawing/2014/main" val="2930051483"/>
                    </a:ext>
                  </a:extLst>
                </a:gridCol>
                <a:gridCol w="2325511">
                  <a:extLst>
                    <a:ext uri="{9D8B030D-6E8A-4147-A177-3AD203B41FA5}">
                      <a16:colId xmlns:a16="http://schemas.microsoft.com/office/drawing/2014/main" val="4130835679"/>
                    </a:ext>
                  </a:extLst>
                </a:gridCol>
                <a:gridCol w="2325511">
                  <a:extLst>
                    <a:ext uri="{9D8B030D-6E8A-4147-A177-3AD203B41FA5}">
                      <a16:colId xmlns:a16="http://schemas.microsoft.com/office/drawing/2014/main" val="4239979653"/>
                    </a:ext>
                  </a:extLst>
                </a:gridCol>
                <a:gridCol w="2325511">
                  <a:extLst>
                    <a:ext uri="{9D8B030D-6E8A-4147-A177-3AD203B41FA5}">
                      <a16:colId xmlns:a16="http://schemas.microsoft.com/office/drawing/2014/main" val="691540041"/>
                    </a:ext>
                  </a:extLst>
                </a:gridCol>
              </a:tblGrid>
              <a:tr h="260063">
                <a:tc>
                  <a:txBody>
                    <a:bodyPr/>
                    <a:lstStyle/>
                    <a:p>
                      <a:pPr lvl="0" algn="ctr" fontAlgn="ctr"/>
                      <a:endParaRPr lang="en-GB" sz="1100" b="1" i="0" u="none" strike="noStrike" dirty="0">
                        <a:solidFill>
                          <a:schemeClr val="tx1"/>
                        </a:solidFill>
                        <a:effectLst/>
                        <a:latin typeface="Calibri" panose="020F0502020204030204" pitchFamily="34" charset="0"/>
                      </a:endParaRPr>
                    </a:p>
                  </a:txBody>
                  <a:tcPr marL="6403" marR="6403" marT="64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lvl="0" algn="ctr" fontAlgn="ctr"/>
                      <a:r>
                        <a:rPr lang="en-GB" sz="1100" u="none" strike="noStrike" dirty="0">
                          <a:effectLst/>
                        </a:rPr>
                        <a:t>R Shiny</a:t>
                      </a:r>
                      <a:endParaRPr lang="en-GB" sz="1100" b="1" i="0" u="none" strike="noStrike" dirty="0">
                        <a:solidFill>
                          <a:schemeClr val="tx1"/>
                        </a:solidFill>
                        <a:effectLst/>
                        <a:latin typeface="Calibri" panose="020F0502020204030204" pitchFamily="34" charset="0"/>
                      </a:endParaRPr>
                    </a:p>
                  </a:txBody>
                  <a:tcPr marL="6403" marR="6403" marT="64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lvl="0" algn="ctr" fontAlgn="ctr"/>
                      <a:r>
                        <a:rPr lang="en-GB" sz="1100" u="none" strike="noStrike" dirty="0">
                          <a:effectLst/>
                        </a:rPr>
                        <a:t>Power BI</a:t>
                      </a:r>
                      <a:endParaRPr lang="en-GB" sz="1100" b="1" i="0" u="none" strike="noStrike" dirty="0">
                        <a:solidFill>
                          <a:schemeClr val="tx1"/>
                        </a:solidFill>
                        <a:effectLst/>
                        <a:latin typeface="Calibri" panose="020F0502020204030204" pitchFamily="34" charset="0"/>
                      </a:endParaRPr>
                    </a:p>
                  </a:txBody>
                  <a:tcPr marL="6403" marR="6403" marT="64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lvl="0" algn="ctr" fontAlgn="ctr"/>
                      <a:r>
                        <a:rPr lang="en-US" sz="1100" u="none" strike="noStrike" dirty="0">
                          <a:effectLst/>
                        </a:rPr>
                        <a:t>R Notebooks</a:t>
                      </a:r>
                      <a:endParaRPr lang="en-GB" sz="1100" b="1" i="0" u="none" strike="noStrike" dirty="0">
                        <a:solidFill>
                          <a:schemeClr val="tx1"/>
                        </a:solidFill>
                        <a:effectLst/>
                        <a:latin typeface="Calibri" panose="020F0502020204030204" pitchFamily="34" charset="0"/>
                      </a:endParaRPr>
                    </a:p>
                  </a:txBody>
                  <a:tcPr marL="6403" marR="6403" marT="64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582157575"/>
                  </a:ext>
                </a:extLst>
              </a:tr>
              <a:tr h="279007">
                <a:tc>
                  <a:txBody>
                    <a:bodyPr/>
                    <a:lstStyle/>
                    <a:p>
                      <a:pPr lvl="0" algn="l" fontAlgn="ctr"/>
                      <a:r>
                        <a:rPr lang="en-GB" sz="1100" u="none" strike="noStrike" dirty="0">
                          <a:effectLst/>
                        </a:rPr>
                        <a:t>Feasibility</a:t>
                      </a:r>
                      <a:endParaRPr lang="en-GB" sz="1100" b="1" i="1"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lgn="l" fontAlgn="ctr"/>
                      <a:r>
                        <a:rPr lang="en-GB" sz="1100" u="none" strike="noStrike" dirty="0">
                          <a:effectLst/>
                        </a:rPr>
                        <a:t>Not supported on </a:t>
                      </a:r>
                      <a:r>
                        <a:rPr lang="en-GB" sz="1100" u="none" strike="noStrike" dirty="0" err="1">
                          <a:effectLst/>
                        </a:rPr>
                        <a:t>AzureDB</a:t>
                      </a:r>
                      <a:endParaRPr lang="en-GB"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GB" sz="1100" u="none" strike="noStrike" dirty="0">
                          <a:effectLst/>
                        </a:rPr>
                        <a:t>Supported on </a:t>
                      </a:r>
                      <a:r>
                        <a:rPr lang="en-GB" sz="1100" u="none" strike="noStrike" dirty="0" err="1">
                          <a:effectLst/>
                        </a:rPr>
                        <a:t>AzureDB</a:t>
                      </a:r>
                      <a:endParaRPr lang="en-GB"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u="none" strike="noStrike" dirty="0">
                          <a:effectLst/>
                        </a:rPr>
                        <a:t>Supported on </a:t>
                      </a:r>
                      <a:r>
                        <a:rPr lang="en-US" sz="1100" u="none" strike="noStrike" dirty="0" err="1">
                          <a:effectLst/>
                        </a:rPr>
                        <a:t>AzureDB</a:t>
                      </a:r>
                      <a:endParaRPr lang="en-GB"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401570"/>
                  </a:ext>
                </a:extLst>
              </a:tr>
              <a:tr h="363985">
                <a:tc>
                  <a:txBody>
                    <a:bodyPr/>
                    <a:lstStyle/>
                    <a:p>
                      <a:pPr lvl="0" algn="l" fontAlgn="ctr"/>
                      <a:r>
                        <a:rPr lang="en-GB" sz="1100" u="none" strike="noStrike" dirty="0">
                          <a:effectLst/>
                        </a:rPr>
                        <a:t>Timelines</a:t>
                      </a:r>
                      <a:endParaRPr lang="en-GB" sz="1100" b="1" i="1"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lgn="l" fontAlgn="ctr"/>
                      <a:r>
                        <a:rPr lang="en-US" sz="1100" u="none" strike="noStrike" dirty="0">
                          <a:effectLst/>
                        </a:rPr>
                        <a:t>3 weeks to develop (by end of August – within engagement scope)</a:t>
                      </a: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u="none" strike="noStrike" dirty="0">
                          <a:effectLst/>
                        </a:rPr>
                        <a:t>7 weeks to develop (additional 4 weeks beyond August – post engagement scope)</a:t>
                      </a: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u="none" strike="noStrike" dirty="0">
                          <a:effectLst/>
                        </a:rPr>
                        <a:t>2 weeks to develop (by end of August – within engagement scope)</a:t>
                      </a: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9235879"/>
                  </a:ext>
                </a:extLst>
              </a:tr>
              <a:tr h="624662">
                <a:tc>
                  <a:txBody>
                    <a:bodyPr/>
                    <a:lstStyle/>
                    <a:p>
                      <a:pPr lvl="0" algn="l" fontAlgn="ctr"/>
                      <a:r>
                        <a:rPr lang="en-GB" sz="1100" u="none" strike="noStrike" dirty="0">
                          <a:effectLst/>
                        </a:rPr>
                        <a:t>Ease of Execution</a:t>
                      </a:r>
                      <a:endParaRPr lang="en-GB" sz="1100" b="1" i="1"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lvl="0" algn="l" fontAlgn="ctr"/>
                      <a:r>
                        <a:rPr lang="en-US" sz="1100" u="none" strike="noStrike" dirty="0">
                          <a:effectLst/>
                        </a:rPr>
                        <a:t>Can be executed relatively easily to develop push-pull system for simulation</a:t>
                      </a: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u="none" strike="noStrike" dirty="0">
                          <a:effectLst/>
                        </a:rPr>
                        <a:t>Requires additional trials and testing for simulation - working with PowerApps and creating a DB pipeline</a:t>
                      </a: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u="none" strike="noStrike" dirty="0">
                          <a:effectLst/>
                        </a:rPr>
                        <a:t>Easy to execute and design – although it removes interactive dashboard capability</a:t>
                      </a: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2789004"/>
                  </a:ext>
                </a:extLst>
              </a:tr>
              <a:tr h="249568">
                <a:tc>
                  <a:txBody>
                    <a:bodyPr/>
                    <a:lstStyle/>
                    <a:p>
                      <a:pPr lvl="0" algn="l" fontAlgn="ctr"/>
                      <a:r>
                        <a:rPr lang="en-GB" sz="1100" b="0" i="1" u="none" strike="noStrike" dirty="0">
                          <a:solidFill>
                            <a:schemeClr val="tx1"/>
                          </a:solidFill>
                          <a:effectLst/>
                          <a:latin typeface="+mn-lt"/>
                        </a:rPr>
                        <a:t>Cost Impact</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mn-lt"/>
                        </a:rPr>
                        <a:t>£0</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b="0" i="0" u="none" strike="noStrike" dirty="0">
                          <a:solidFill>
                            <a:schemeClr val="tx1"/>
                          </a:solidFill>
                          <a:effectLst/>
                          <a:latin typeface="+mn-lt"/>
                        </a:rPr>
                        <a:t>£45,000</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mn-lt"/>
                        </a:rPr>
                        <a:t>£0</a:t>
                      </a:r>
                    </a:p>
                    <a:p>
                      <a:pPr lvl="0" algn="l" fontAlgn="ct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0558704"/>
                  </a:ext>
                </a:extLst>
              </a:tr>
              <a:tr h="382185">
                <a:tc>
                  <a:txBody>
                    <a:bodyPr/>
                    <a:lstStyle/>
                    <a:p>
                      <a:pPr lvl="0" algn="l" fontAlgn="ctr"/>
                      <a:r>
                        <a:rPr lang="en-GB" sz="1100" b="0" i="1" u="none" strike="noStrike" dirty="0">
                          <a:solidFill>
                            <a:schemeClr val="tx1"/>
                          </a:solidFill>
                          <a:effectLst/>
                          <a:latin typeface="+mn-lt"/>
                        </a:rPr>
                        <a:t>Deliverable Impact</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mn-lt"/>
                        </a:rPr>
                        <a:t>Not Possible</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b="0" i="0" u="none" strike="noStrike" dirty="0">
                          <a:solidFill>
                            <a:schemeClr val="tx1"/>
                          </a:solidFill>
                          <a:effectLst/>
                          <a:latin typeface="+mn-lt"/>
                        </a:rPr>
                        <a:t>Would deliver planned scope with increase in timeline and budget</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b="0" i="0" u="none" strike="noStrike" dirty="0">
                          <a:solidFill>
                            <a:schemeClr val="tx1"/>
                          </a:solidFill>
                          <a:effectLst/>
                          <a:latin typeface="+mn-lt"/>
                        </a:rPr>
                        <a:t>Simulation Tool Not Available</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9798142"/>
                  </a:ext>
                </a:extLst>
              </a:tr>
              <a:tr h="382185">
                <a:tc>
                  <a:txBody>
                    <a:bodyPr/>
                    <a:lstStyle/>
                    <a:p>
                      <a:pPr lvl="0" algn="l" fontAlgn="ctr"/>
                      <a:r>
                        <a:rPr lang="en-GB" sz="1100" b="0" i="1" u="none" strike="noStrike" dirty="0">
                          <a:solidFill>
                            <a:schemeClr val="tx1"/>
                          </a:solidFill>
                          <a:effectLst/>
                          <a:latin typeface="+mn-lt"/>
                        </a:rPr>
                        <a:t>Risk</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mn-lt"/>
                        </a:rPr>
                        <a:t>Not Possible</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100" b="0" i="0" u="none" strike="noStrike" dirty="0">
                        <a:solidFill>
                          <a:schemeClr val="tx1"/>
                        </a:solidFill>
                        <a:effectLst/>
                        <a:latin typeface="+mn-lt"/>
                      </a:endParaRP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b="0" i="0" u="none" strike="noStrike" dirty="0">
                          <a:solidFill>
                            <a:schemeClr val="tx1"/>
                          </a:solidFill>
                          <a:effectLst/>
                          <a:latin typeface="+mn-lt"/>
                        </a:rPr>
                        <a:t>High Risk</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l" fontAlgn="ctr"/>
                      <a:r>
                        <a:rPr lang="en-US" sz="1100" b="0" i="0" u="none" strike="noStrike" dirty="0">
                          <a:solidFill>
                            <a:schemeClr val="tx1"/>
                          </a:solidFill>
                          <a:effectLst/>
                          <a:latin typeface="+mn-lt"/>
                        </a:rPr>
                        <a:t>Low Risk</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6726089"/>
                  </a:ext>
                </a:extLst>
              </a:tr>
              <a:tr h="382185">
                <a:tc>
                  <a:txBody>
                    <a:bodyPr/>
                    <a:lstStyle/>
                    <a:p>
                      <a:pPr lvl="0" algn="l" fontAlgn="ctr"/>
                      <a:r>
                        <a:rPr lang="en-GB" sz="1100" b="0" i="1" u="none" strike="noStrike" dirty="0">
                          <a:solidFill>
                            <a:schemeClr val="tx1"/>
                          </a:solidFill>
                          <a:effectLst/>
                          <a:latin typeface="+mn-lt"/>
                        </a:rPr>
                        <a:t>Overall</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mn-lt"/>
                        </a:rPr>
                        <a:t>Not Possible</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lvl="0" algn="l" fontAlgn="ctr"/>
                      <a:r>
                        <a:rPr lang="en-US" sz="1100" b="0" i="0" u="none" strike="noStrike" dirty="0">
                          <a:solidFill>
                            <a:schemeClr val="tx1"/>
                          </a:solidFill>
                          <a:effectLst/>
                          <a:latin typeface="+mn-lt"/>
                        </a:rPr>
                        <a:t>Consider for Phase 2</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lvl="0" algn="l" fontAlgn="ctr"/>
                      <a:r>
                        <a:rPr lang="en-US" sz="1100" b="1" i="0" u="none" strike="noStrike" dirty="0">
                          <a:solidFill>
                            <a:schemeClr val="tx1"/>
                          </a:solidFill>
                          <a:effectLst/>
                          <a:latin typeface="+mn-lt"/>
                        </a:rPr>
                        <a:t>Recommended Approach</a:t>
                      </a:r>
                    </a:p>
                  </a:txBody>
                  <a:tcPr marL="6403" marR="6403" marT="640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6600405"/>
                  </a:ext>
                </a:extLst>
              </a:tr>
            </a:tbl>
          </a:graphicData>
        </a:graphic>
      </p:graphicFrame>
      <p:sp>
        <p:nvSpPr>
          <p:cNvPr id="3" name="Title 1">
            <a:extLst>
              <a:ext uri="{FF2B5EF4-FFF2-40B4-BE49-F238E27FC236}">
                <a16:creationId xmlns:a16="http://schemas.microsoft.com/office/drawing/2014/main" id="{7F028CEE-9100-4FF0-AB5C-A33B64F6923C}"/>
              </a:ext>
            </a:extLst>
          </p:cNvPr>
          <p:cNvSpPr txBox="1">
            <a:spLocks/>
          </p:cNvSpPr>
          <p:nvPr/>
        </p:nvSpPr>
        <p:spPr>
          <a:xfrm>
            <a:off x="457200" y="-12806"/>
            <a:ext cx="7139136" cy="857250"/>
          </a:xfrm>
          <a:prstGeom prst="rect">
            <a:avLst/>
          </a:prstGeom>
        </p:spPr>
        <p:txBody>
          <a:bodyPr/>
          <a:lstStyle>
            <a:lvl1pPr algn="l" defTabSz="914400" rtl="0" eaLnBrk="1" latinLnBrk="0" hangingPunct="1">
              <a:spcBef>
                <a:spcPct val="0"/>
              </a:spcBef>
              <a:buNone/>
              <a:defRPr sz="2400" b="1" kern="1200" cap="all" baseline="0">
                <a:solidFill>
                  <a:schemeClr val="bg2"/>
                </a:solidFill>
                <a:latin typeface="+mj-lt"/>
                <a:ea typeface="+mj-ea"/>
                <a:cs typeface="+mj-cs"/>
              </a:defRPr>
            </a:lvl1pPr>
          </a:lstStyle>
          <a:p>
            <a:r>
              <a:rPr lang="en-US" dirty="0"/>
              <a:t>Decision on Solution plan</a:t>
            </a:r>
          </a:p>
          <a:p>
            <a:r>
              <a:rPr lang="en-US" sz="1400" cap="none" dirty="0">
                <a:solidFill>
                  <a:schemeClr val="tx1"/>
                </a:solidFill>
              </a:rPr>
              <a:t>We recommended proceeding with delivery in R notebooks to deliver the pilot scope within original budget/timeline.</a:t>
            </a:r>
          </a:p>
        </p:txBody>
      </p:sp>
      <p:sp>
        <p:nvSpPr>
          <p:cNvPr id="4" name="Oval 3">
            <a:extLst>
              <a:ext uri="{FF2B5EF4-FFF2-40B4-BE49-F238E27FC236}">
                <a16:creationId xmlns:a16="http://schemas.microsoft.com/office/drawing/2014/main" id="{F99917B4-0368-4C03-91A5-B9F085143343}"/>
              </a:ext>
            </a:extLst>
          </p:cNvPr>
          <p:cNvSpPr/>
          <p:nvPr/>
        </p:nvSpPr>
        <p:spPr>
          <a:xfrm>
            <a:off x="6090745" y="744595"/>
            <a:ext cx="2806261" cy="4232053"/>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80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8F82-9D6A-4133-AA84-DABEEB661365}"/>
              </a:ext>
            </a:extLst>
          </p:cNvPr>
          <p:cNvSpPr>
            <a:spLocks noGrp="1"/>
          </p:cNvSpPr>
          <p:nvPr>
            <p:ph type="title"/>
          </p:nvPr>
        </p:nvSpPr>
        <p:spPr/>
        <p:txBody>
          <a:bodyPr/>
          <a:lstStyle/>
          <a:p>
            <a:r>
              <a:rPr lang="en-US" dirty="0"/>
              <a:t>PROJECT progress</a:t>
            </a:r>
            <a:endParaRPr lang="en-GB" dirty="0"/>
          </a:p>
        </p:txBody>
      </p:sp>
      <p:graphicFrame>
        <p:nvGraphicFramePr>
          <p:cNvPr id="4" name="Content Placeholder 3">
            <a:extLst>
              <a:ext uri="{FF2B5EF4-FFF2-40B4-BE49-F238E27FC236}">
                <a16:creationId xmlns:a16="http://schemas.microsoft.com/office/drawing/2014/main" id="{27F4EF25-277C-49CB-B911-1694BA8E8715}"/>
              </a:ext>
            </a:extLst>
          </p:cNvPr>
          <p:cNvGraphicFramePr>
            <a:graphicFrameLocks noGrp="1"/>
          </p:cNvGraphicFramePr>
          <p:nvPr>
            <p:ph idx="1"/>
            <p:extLst>
              <p:ext uri="{D42A27DB-BD31-4B8C-83A1-F6EECF244321}">
                <p14:modId xmlns:p14="http://schemas.microsoft.com/office/powerpoint/2010/main" val="1290898730"/>
              </p:ext>
            </p:extLst>
          </p:nvPr>
        </p:nvGraphicFramePr>
        <p:xfrm>
          <a:off x="294289" y="1593525"/>
          <a:ext cx="8229600" cy="56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033E70B9-72FB-4EAC-9533-86F18863DAD8}"/>
              </a:ext>
            </a:extLst>
          </p:cNvPr>
          <p:cNvPicPr>
            <a:picLocks noChangeAspect="1"/>
          </p:cNvPicPr>
          <p:nvPr/>
        </p:nvPicPr>
        <p:blipFill>
          <a:blip r:embed="rId7"/>
          <a:stretch>
            <a:fillRect/>
          </a:stretch>
        </p:blipFill>
        <p:spPr>
          <a:xfrm>
            <a:off x="317958" y="2362241"/>
            <a:ext cx="1507844" cy="887443"/>
          </a:xfrm>
          <a:prstGeom prst="rect">
            <a:avLst/>
          </a:prstGeom>
        </p:spPr>
      </p:pic>
      <p:sp>
        <p:nvSpPr>
          <p:cNvPr id="3" name="Rectangle 2">
            <a:extLst>
              <a:ext uri="{FF2B5EF4-FFF2-40B4-BE49-F238E27FC236}">
                <a16:creationId xmlns:a16="http://schemas.microsoft.com/office/drawing/2014/main" id="{2F1D9E4B-7DAE-4226-92F3-D163555EBF12}"/>
              </a:ext>
            </a:extLst>
          </p:cNvPr>
          <p:cNvSpPr/>
          <p:nvPr/>
        </p:nvSpPr>
        <p:spPr>
          <a:xfrm>
            <a:off x="257503" y="1077310"/>
            <a:ext cx="1524000" cy="39413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Completed</a:t>
            </a:r>
          </a:p>
        </p:txBody>
      </p:sp>
      <p:sp>
        <p:nvSpPr>
          <p:cNvPr id="6" name="Rectangle 5">
            <a:extLst>
              <a:ext uri="{FF2B5EF4-FFF2-40B4-BE49-F238E27FC236}">
                <a16:creationId xmlns:a16="http://schemas.microsoft.com/office/drawing/2014/main" id="{C5947B53-6FEA-4F2D-B993-2622A98532B7}"/>
              </a:ext>
            </a:extLst>
          </p:cNvPr>
          <p:cNvSpPr/>
          <p:nvPr/>
        </p:nvSpPr>
        <p:spPr>
          <a:xfrm>
            <a:off x="1897117" y="1077310"/>
            <a:ext cx="3326524" cy="39413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In Progress</a:t>
            </a:r>
          </a:p>
        </p:txBody>
      </p:sp>
      <p:pic>
        <p:nvPicPr>
          <p:cNvPr id="7" name="Picture 6">
            <a:extLst>
              <a:ext uri="{FF2B5EF4-FFF2-40B4-BE49-F238E27FC236}">
                <a16:creationId xmlns:a16="http://schemas.microsoft.com/office/drawing/2014/main" id="{3DF25CDF-FFDF-4AD6-BEE9-D9672741C7F3}"/>
              </a:ext>
            </a:extLst>
          </p:cNvPr>
          <p:cNvPicPr>
            <a:picLocks noChangeAspect="1"/>
          </p:cNvPicPr>
          <p:nvPr/>
        </p:nvPicPr>
        <p:blipFill>
          <a:blip r:embed="rId8"/>
          <a:stretch>
            <a:fillRect/>
          </a:stretch>
        </p:blipFill>
        <p:spPr>
          <a:xfrm>
            <a:off x="1760190" y="3652489"/>
            <a:ext cx="1851430" cy="1021478"/>
          </a:xfrm>
          <a:prstGeom prst="rect">
            <a:avLst/>
          </a:prstGeom>
        </p:spPr>
      </p:pic>
      <p:pic>
        <p:nvPicPr>
          <p:cNvPr id="8" name="Picture 7">
            <a:extLst>
              <a:ext uri="{FF2B5EF4-FFF2-40B4-BE49-F238E27FC236}">
                <a16:creationId xmlns:a16="http://schemas.microsoft.com/office/drawing/2014/main" id="{6F352579-5869-448A-BDA8-5EF1C537AF5D}"/>
              </a:ext>
            </a:extLst>
          </p:cNvPr>
          <p:cNvPicPr>
            <a:picLocks noChangeAspect="1"/>
          </p:cNvPicPr>
          <p:nvPr/>
        </p:nvPicPr>
        <p:blipFill>
          <a:blip r:embed="rId9"/>
          <a:stretch>
            <a:fillRect/>
          </a:stretch>
        </p:blipFill>
        <p:spPr>
          <a:xfrm>
            <a:off x="3477896" y="2362241"/>
            <a:ext cx="1702048" cy="880075"/>
          </a:xfrm>
          <a:prstGeom prst="rect">
            <a:avLst/>
          </a:prstGeom>
        </p:spPr>
      </p:pic>
      <p:pic>
        <p:nvPicPr>
          <p:cNvPr id="10" name="Picture 4" descr="image001">
            <a:extLst>
              <a:ext uri="{FF2B5EF4-FFF2-40B4-BE49-F238E27FC236}">
                <a16:creationId xmlns:a16="http://schemas.microsoft.com/office/drawing/2014/main" id="{82399D13-AE4F-4CD2-91E9-EEB376D714D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8" t="7781" r="138" b="18062"/>
          <a:stretch/>
        </p:blipFill>
        <p:spPr bwMode="auto">
          <a:xfrm>
            <a:off x="6802462" y="2362241"/>
            <a:ext cx="1587747" cy="88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5B5455D-3B36-4F4D-8FE8-8CC47D873B68}"/>
              </a:ext>
            </a:extLst>
          </p:cNvPr>
          <p:cNvSpPr txBox="1"/>
          <p:nvPr/>
        </p:nvSpPr>
        <p:spPr>
          <a:xfrm rot="20837200">
            <a:off x="6815429" y="2766092"/>
            <a:ext cx="1704969" cy="276999"/>
          </a:xfrm>
          <a:prstGeom prst="rect">
            <a:avLst/>
          </a:prstGeom>
          <a:solidFill>
            <a:schemeClr val="accent3"/>
          </a:solidFill>
        </p:spPr>
        <p:txBody>
          <a:bodyPr wrap="square" rtlCol="0">
            <a:spAutoFit/>
          </a:bodyPr>
          <a:lstStyle/>
          <a:p>
            <a:pPr algn="ctr"/>
            <a:r>
              <a:rPr lang="en-US" sz="1200" dirty="0">
                <a:solidFill>
                  <a:schemeClr val="bg1"/>
                </a:solidFill>
              </a:rPr>
              <a:t>Phase 2</a:t>
            </a:r>
          </a:p>
        </p:txBody>
      </p:sp>
      <p:pic>
        <p:nvPicPr>
          <p:cNvPr id="11" name="Picture 2" descr="image002">
            <a:extLst>
              <a:ext uri="{FF2B5EF4-FFF2-40B4-BE49-F238E27FC236}">
                <a16:creationId xmlns:a16="http://schemas.microsoft.com/office/drawing/2014/main" id="{3096DFFD-A606-40DA-8DDD-758A1351AF84}"/>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365" b="20234"/>
          <a:stretch/>
        </p:blipFill>
        <p:spPr bwMode="auto">
          <a:xfrm>
            <a:off x="4914248" y="3652489"/>
            <a:ext cx="2120990" cy="102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517B81E-9B3E-44BA-90F5-6B0E12BAF6D5}"/>
              </a:ext>
            </a:extLst>
          </p:cNvPr>
          <p:cNvSpPr txBox="1"/>
          <p:nvPr/>
        </p:nvSpPr>
        <p:spPr>
          <a:xfrm rot="20837200">
            <a:off x="5063187" y="4008195"/>
            <a:ext cx="1704969" cy="430887"/>
          </a:xfrm>
          <a:prstGeom prst="rect">
            <a:avLst/>
          </a:prstGeom>
          <a:solidFill>
            <a:schemeClr val="accent3"/>
          </a:solidFill>
        </p:spPr>
        <p:txBody>
          <a:bodyPr wrap="square" rtlCol="0">
            <a:spAutoFit/>
          </a:bodyPr>
          <a:lstStyle/>
          <a:p>
            <a:pPr algn="ctr"/>
            <a:r>
              <a:rPr lang="en-US" sz="1100" dirty="0">
                <a:solidFill>
                  <a:schemeClr val="bg1"/>
                </a:solidFill>
              </a:rPr>
              <a:t>On Hold due to Solution Decision</a:t>
            </a:r>
          </a:p>
        </p:txBody>
      </p:sp>
      <p:sp>
        <p:nvSpPr>
          <p:cNvPr id="13" name="Rectangle 12">
            <a:extLst>
              <a:ext uri="{FF2B5EF4-FFF2-40B4-BE49-F238E27FC236}">
                <a16:creationId xmlns:a16="http://schemas.microsoft.com/office/drawing/2014/main" id="{A1783843-83E3-4E52-AED8-CAAA215FF2C3}"/>
              </a:ext>
            </a:extLst>
          </p:cNvPr>
          <p:cNvSpPr/>
          <p:nvPr/>
        </p:nvSpPr>
        <p:spPr>
          <a:xfrm>
            <a:off x="5339254" y="1077310"/>
            <a:ext cx="2979683" cy="39413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Phase 2</a:t>
            </a:r>
          </a:p>
        </p:txBody>
      </p:sp>
      <p:cxnSp>
        <p:nvCxnSpPr>
          <p:cNvPr id="14" name="Straight Connector 13">
            <a:extLst>
              <a:ext uri="{FF2B5EF4-FFF2-40B4-BE49-F238E27FC236}">
                <a16:creationId xmlns:a16="http://schemas.microsoft.com/office/drawing/2014/main" id="{CF586831-81FD-4E4A-955C-725E30F6066E}"/>
              </a:ext>
            </a:extLst>
          </p:cNvPr>
          <p:cNvCxnSpPr>
            <a:cxnSpLocks/>
          </p:cNvCxnSpPr>
          <p:nvPr/>
        </p:nvCxnSpPr>
        <p:spPr>
          <a:xfrm>
            <a:off x="1834274" y="914665"/>
            <a:ext cx="0" cy="4124995"/>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9527CA-B266-43DB-B0C6-9F0EA37770D8}"/>
              </a:ext>
            </a:extLst>
          </p:cNvPr>
          <p:cNvSpPr txBox="1"/>
          <p:nvPr/>
        </p:nvSpPr>
        <p:spPr>
          <a:xfrm>
            <a:off x="1573939" y="685608"/>
            <a:ext cx="532518" cy="261610"/>
          </a:xfrm>
          <a:prstGeom prst="rect">
            <a:avLst/>
          </a:prstGeom>
          <a:noFill/>
        </p:spPr>
        <p:txBody>
          <a:bodyPr wrap="none" rtlCol="0">
            <a:spAutoFit/>
          </a:bodyPr>
          <a:lstStyle/>
          <a:p>
            <a:r>
              <a:rPr lang="en-US" sz="1050" dirty="0"/>
              <a:t>Today</a:t>
            </a:r>
          </a:p>
        </p:txBody>
      </p:sp>
    </p:spTree>
    <p:extLst>
      <p:ext uri="{BB962C8B-B14F-4D97-AF65-F5344CB8AC3E}">
        <p14:creationId xmlns:p14="http://schemas.microsoft.com/office/powerpoint/2010/main" val="328303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heme/theme1.xml><?xml version="1.0" encoding="utf-8"?>
<a:theme xmlns:a="http://schemas.openxmlformats.org/drawingml/2006/main" name="Office Theme">
  <a:themeElements>
    <a:clrScheme name="BRAND DIAGEO">
      <a:dk1>
        <a:sysClr val="windowText" lastClr="000000"/>
      </a:dk1>
      <a:lt1>
        <a:sysClr val="window" lastClr="FFFFFF"/>
      </a:lt1>
      <a:dk2>
        <a:srgbClr val="7D7773"/>
      </a:dk2>
      <a:lt2>
        <a:srgbClr val="A60034"/>
      </a:lt2>
      <a:accent1>
        <a:srgbClr val="B9975B"/>
      </a:accent1>
      <a:accent2>
        <a:srgbClr val="479AA1"/>
      </a:accent2>
      <a:accent3>
        <a:srgbClr val="75123B"/>
      </a:accent3>
      <a:accent4>
        <a:srgbClr val="074465"/>
      </a:accent4>
      <a:accent5>
        <a:srgbClr val="839527"/>
      </a:accent5>
      <a:accent6>
        <a:srgbClr val="F2B005"/>
      </a:accent6>
      <a:hlink>
        <a:srgbClr val="AF8449"/>
      </a:hlink>
      <a:folHlink>
        <a:srgbClr val="5D4F4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348d734-bf26-4f0e-9ac6-62f20aaf009c">
      <UserInfo>
        <DisplayName>Olah, Zsuzsanna</DisplayName>
        <AccountId>1907</AccountId>
        <AccountType/>
      </UserInfo>
      <UserInfo>
        <DisplayName>Niola, Cristina</DisplayName>
        <AccountId>4302</AccountId>
        <AccountType/>
      </UserInfo>
      <UserInfo>
        <DisplayName>Cherukuri, Sandeep</DisplayName>
        <AccountId>8210</AccountId>
        <AccountType/>
      </UserInfo>
      <UserInfo>
        <DisplayName>Lee, Sangah</DisplayName>
        <AccountId>8353</AccountId>
        <AccountType/>
      </UserInfo>
      <UserInfo>
        <DisplayName>Bunn, Rachel (Contractor)</DisplayName>
        <AccountId>8413</AccountId>
        <AccountType/>
      </UserInfo>
      <UserInfo>
        <DisplayName>Walker, Simon</DisplayName>
        <AccountId>9154</AccountId>
        <AccountType/>
      </UserInfo>
      <UserInfo>
        <DisplayName>McNeal, Olivia</DisplayName>
        <AccountId>9543</AccountId>
        <AccountType/>
      </UserInfo>
      <UserInfo>
        <DisplayName>Kutina, Maria</DisplayName>
        <AccountId>9856</AccountId>
        <AccountType/>
      </UserInfo>
      <UserInfo>
        <DisplayName>Richardson, Jim (Contractor)</DisplayName>
        <AccountId>5209</AccountId>
        <AccountType/>
      </UserInfo>
      <UserInfo>
        <DisplayName>Bayrak, Ebru</DisplayName>
        <AccountId>9955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1F04219F221004089D914EE89EB9D69" ma:contentTypeVersion="4" ma:contentTypeDescription="Create a new document." ma:contentTypeScope="" ma:versionID="188575435dfc5dc0800a0ddf1fe0359a">
  <xsd:schema xmlns:xsd="http://www.w3.org/2001/XMLSchema" xmlns:xs="http://www.w3.org/2001/XMLSchema" xmlns:p="http://schemas.microsoft.com/office/2006/metadata/properties" xmlns:ns2="1348d734-bf26-4f0e-9ac6-62f20aaf009c" xmlns:ns3="9a2a409e-9bcd-4bb9-9171-67c78d24d324" targetNamespace="http://schemas.microsoft.com/office/2006/metadata/properties" ma:root="true" ma:fieldsID="16e37d8025c175da40200ab7a0428a94" ns2:_="" ns3:_="">
    <xsd:import namespace="1348d734-bf26-4f0e-9ac6-62f20aaf009c"/>
    <xsd:import namespace="9a2a409e-9bcd-4bb9-9171-67c78d24d32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48d734-bf26-4f0e-9ac6-62f20aaf009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2a409e-9bcd-4bb9-9171-67c78d24d32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36675C-74B3-4A94-8E1C-CBF676BF3B1A}">
  <ds:schemaRefs>
    <ds:schemaRef ds:uri="http://purl.org/dc/elements/1.1/"/>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terms/"/>
    <ds:schemaRef ds:uri="http://schemas.microsoft.com/office/infopath/2007/PartnerControls"/>
    <ds:schemaRef ds:uri="9a2a409e-9bcd-4bb9-9171-67c78d24d324"/>
    <ds:schemaRef ds:uri="1348d734-bf26-4f0e-9ac6-62f20aaf009c"/>
    <ds:schemaRef ds:uri="http://purl.org/dc/dcmitype/"/>
  </ds:schemaRefs>
</ds:datastoreItem>
</file>

<file path=customXml/itemProps2.xml><?xml version="1.0" encoding="utf-8"?>
<ds:datastoreItem xmlns:ds="http://schemas.openxmlformats.org/officeDocument/2006/customXml" ds:itemID="{8D9F8AD0-811C-43C9-A295-1872E233FCCD}">
  <ds:schemaRefs>
    <ds:schemaRef ds:uri="http://schemas.microsoft.com/sharepoint/v3/contenttype/forms"/>
  </ds:schemaRefs>
</ds:datastoreItem>
</file>

<file path=customXml/itemProps3.xml><?xml version="1.0" encoding="utf-8"?>
<ds:datastoreItem xmlns:ds="http://schemas.openxmlformats.org/officeDocument/2006/customXml" ds:itemID="{4F05B5B1-7B1A-4B6F-A14B-58529ECB9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48d734-bf26-4f0e-9ac6-62f20aaf009c"/>
    <ds:schemaRef ds:uri="9a2a409e-9bcd-4bb9-9171-67c78d24d3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406</TotalTime>
  <Words>3313</Words>
  <Application>Microsoft Office PowerPoint</Application>
  <PresentationFormat>On-screen Show (16:9)</PresentationFormat>
  <Paragraphs>760</Paragraphs>
  <Slides>35</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Arial</vt:lpstr>
      <vt:lpstr>Arial</vt:lpstr>
      <vt:lpstr>Calibri</vt:lpstr>
      <vt:lpstr>Lao UI</vt:lpstr>
      <vt:lpstr>Wingdings</vt:lpstr>
      <vt:lpstr>Office Theme</vt:lpstr>
      <vt:lpstr>think-cell Slide</vt:lpstr>
      <vt:lpstr>PowerPoint Presentation</vt:lpstr>
      <vt:lpstr>AGENDA</vt:lpstr>
      <vt:lpstr>Why try?</vt:lpstr>
      <vt:lpstr>PowerPoint Presentation</vt:lpstr>
      <vt:lpstr>How we measure success</vt:lpstr>
      <vt:lpstr>PowerPoint Presentation</vt:lpstr>
      <vt:lpstr>PowerPoint Presentation</vt:lpstr>
      <vt:lpstr>PowerPoint Presentation</vt:lpstr>
      <vt:lpstr>PROJECT progress</vt:lpstr>
      <vt:lpstr>PowerPoint Presentation</vt:lpstr>
      <vt:lpstr>PowerPoint Presentation</vt:lpstr>
      <vt:lpstr>Data STATUS SUMMARY</vt:lpstr>
      <vt:lpstr>Aus EDGE Commercial Data Sources </vt:lpstr>
      <vt:lpstr>PowerPoint Presentation</vt:lpstr>
      <vt:lpstr>Overview of full network</vt:lpstr>
      <vt:lpstr>Definition of terms in Bayesian network</vt:lpstr>
      <vt:lpstr>What if population growth continues at ~2% PA driven by cap cities with a 50/50 mix of organic to immigration? </vt:lpstr>
      <vt:lpstr>Model progress: Activity Insights</vt:lpstr>
      <vt:lpstr>DEEP dive into gender difference in activities</vt:lpstr>
      <vt:lpstr>DEEP dive into gender difference in activities</vt:lpstr>
      <vt:lpstr>What if population growth continues at ~2% PA driven by cap cities with a 50/50 mix of organic to immigration? </vt:lpstr>
      <vt:lpstr>Effects of temperature and holidays on sales</vt:lpstr>
      <vt:lpstr>What if population growth continues at ~2% PA driven by cap cities with a 50/50 mix of organic to immigration? </vt:lpstr>
      <vt:lpstr>What’s Next</vt:lpstr>
      <vt:lpstr>PowerPoint Presentation</vt:lpstr>
      <vt:lpstr>PowerPoint Presentation</vt:lpstr>
      <vt:lpstr>PowerPoint Presentation</vt:lpstr>
      <vt:lpstr>PowerPoint Presentation</vt:lpstr>
      <vt:lpstr>PowerPoint Presentation</vt:lpstr>
      <vt:lpstr>Effects of temperature on individual categories</vt:lpstr>
      <vt:lpstr>PROJECT WORKFLOW</vt:lpstr>
      <vt:lpstr>PROJECT WORKFLOW</vt:lpstr>
      <vt:lpstr>PROJECT WORKFLOW</vt:lpstr>
      <vt:lpstr>PROJECT WORKFLOW</vt:lpstr>
      <vt:lpstr>PROJECT WORKFLOW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Chisholm, Karen</dc:creator>
  <cp:lastModifiedBy>Gowtham Tr</cp:lastModifiedBy>
  <cp:revision>243</cp:revision>
  <dcterms:created xsi:type="dcterms:W3CDTF">2019-04-02T20:55:51Z</dcterms:created>
  <dcterms:modified xsi:type="dcterms:W3CDTF">2019-08-07T10:09:12Z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99413f4-c56f-48d2-8fa4-e4e4e0c5c6c8_Enabled">
    <vt:lpwstr>True</vt:lpwstr>
  </property>
  <property fmtid="{D5CDD505-2E9C-101B-9397-08002B2CF9AE}" pid="3" name="MSIP_Label_799413f4-c56f-48d2-8fa4-e4e4e0c5c6c8_SiteId">
    <vt:lpwstr>88ed286b-88d8-4faf-918f-883d693321ae</vt:lpwstr>
  </property>
  <property fmtid="{D5CDD505-2E9C-101B-9397-08002B2CF9AE}" pid="4" name="MSIP_Label_799413f4-c56f-48d2-8fa4-e4e4e0c5c6c8_Owner">
    <vt:lpwstr>Gabriela.D.Moreno@diageo.com</vt:lpwstr>
  </property>
  <property fmtid="{D5CDD505-2E9C-101B-9397-08002B2CF9AE}" pid="5" name="MSIP_Label_799413f4-c56f-48d2-8fa4-e4e4e0c5c6c8_SetDate">
    <vt:lpwstr>2019-04-03T16:31:32.8310004Z</vt:lpwstr>
  </property>
  <property fmtid="{D5CDD505-2E9C-101B-9397-08002B2CF9AE}" pid="6" name="MSIP_Label_799413f4-c56f-48d2-8fa4-e4e4e0c5c6c8_Name">
    <vt:lpwstr>Confidential</vt:lpwstr>
  </property>
  <property fmtid="{D5CDD505-2E9C-101B-9397-08002B2CF9AE}" pid="7" name="MSIP_Label_799413f4-c56f-48d2-8fa4-e4e4e0c5c6c8_Application">
    <vt:lpwstr>Microsoft Azure Information Protection</vt:lpwstr>
  </property>
  <property fmtid="{D5CDD505-2E9C-101B-9397-08002B2CF9AE}" pid="8" name="MSIP_Label_799413f4-c56f-48d2-8fa4-e4e4e0c5c6c8_Extended_MSFT_Method">
    <vt:lpwstr>Manual</vt:lpwstr>
  </property>
  <property fmtid="{D5CDD505-2E9C-101B-9397-08002B2CF9AE}" pid="9" name="Sensitivity">
    <vt:lpwstr>Confidential</vt:lpwstr>
  </property>
</Properties>
</file>